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Unbounded"/>
      <p:regular r:id="rId17"/>
    </p:embeddedFont>
    <p:embeddedFont>
      <p:font typeface="Unbounded"/>
      <p:regular r:id="rId18"/>
    </p:embeddedFont>
    <p:embeddedFont>
      <p:font typeface="Open Sans"/>
      <p:regular r:id="rId19"/>
    </p:embeddedFont>
    <p:embeddedFont>
      <p:font typeface="Open Sans"/>
      <p:regular r:id="rId20"/>
    </p:embeddedFont>
    <p:embeddedFont>
      <p:font typeface="Open Sans"/>
      <p:regular r:id="rId21"/>
    </p:embeddedFont>
    <p:embeddedFont>
      <p:font typeface="Open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3-3.png>
</file>

<file path=ppt/media/image-4-1.png>
</file>

<file path=ppt/media/image-4-2.png>
</file>

<file path=ppt/media/image-4-3.png>
</file>

<file path=ppt/media/image-4-4.png>
</file>

<file path=ppt/media/image-4-5.png>
</file>

<file path=ppt/media/image-5-1.png>
</file>

<file path=ppt/media/image-7-1.png>
</file>

<file path=ppt/media/image-8-1.png>
</file>

<file path=ppt/media/image-8-2.png>
</file>

<file path=ppt/media/image-8-3.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054429"/>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Agent NEXUS, LUMINA &amp; HELIX</a:t>
            </a:r>
            <a:endParaRPr lang="en-US" sz="4450" dirty="0"/>
          </a:p>
        </p:txBody>
      </p:sp>
      <p:sp>
        <p:nvSpPr>
          <p:cNvPr id="4" name="Text 1"/>
          <p:cNvSpPr/>
          <p:nvPr/>
        </p:nvSpPr>
        <p:spPr>
          <a:xfrm>
            <a:off x="793790" y="4812149"/>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Transforming SDLC with Intelligent AI Agents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851196"/>
            <a:ext cx="11094006" cy="708779"/>
          </a:xfrm>
          <a:prstGeom prst="rect">
            <a:avLst/>
          </a:prstGeom>
          <a:noFill/>
          <a:ln/>
        </p:spPr>
        <p:txBody>
          <a:bodyPr wrap="non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The Future of SDLC Starts Now</a:t>
            </a:r>
            <a:endParaRPr lang="en-US" sz="4450" dirty="0"/>
          </a:p>
        </p:txBody>
      </p:sp>
      <p:sp>
        <p:nvSpPr>
          <p:cNvPr id="4" name="Text 1"/>
          <p:cNvSpPr/>
          <p:nvPr/>
        </p:nvSpPr>
        <p:spPr>
          <a:xfrm>
            <a:off x="793790" y="4900136"/>
            <a:ext cx="13042821" cy="453509"/>
          </a:xfrm>
          <a:prstGeom prst="rect">
            <a:avLst/>
          </a:prstGeom>
          <a:noFill/>
          <a:ln/>
        </p:spPr>
        <p:txBody>
          <a:bodyPr wrap="none" lIns="0" tIns="0" rIns="0" bIns="0" rtlCol="0" anchor="t"/>
          <a:lstStyle/>
          <a:p>
            <a:pPr algn="l" indent="0" marL="0">
              <a:lnSpc>
                <a:spcPts val="3550"/>
              </a:lnSpc>
              <a:buNone/>
            </a:pPr>
            <a:r>
              <a:rPr lang="en-US" sz="2200" dirty="0">
                <a:solidFill>
                  <a:srgbClr val="333F70"/>
                </a:solidFill>
                <a:highlight>
                  <a:srgbClr val="DDF8F2"/>
                </a:highlight>
                <a:latin typeface="Open Sans" pitchFamily="34" charset="0"/>
                <a:ea typeface="Open Sans" pitchFamily="34" charset="-122"/>
                <a:cs typeface="Open Sans" pitchFamily="34" charset="-120"/>
              </a:rPr>
              <a:t>Empower developers to focus on innovation while AI handles the repetitive work.</a:t>
            </a:r>
            <a:endParaRPr lang="en-US" sz="2200" dirty="0"/>
          </a:p>
        </p:txBody>
      </p:sp>
      <p:sp>
        <p:nvSpPr>
          <p:cNvPr id="5" name="Text 2"/>
          <p:cNvSpPr/>
          <p:nvPr/>
        </p:nvSpPr>
        <p:spPr>
          <a:xfrm>
            <a:off x="793790" y="5608796"/>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Our three-agent system transforms SDLC from a manual, time-consuming process into an intelligent, automated workflow. With NEXUS, LUMINA, and HELIX working together, we're not just building software faster—we're building it better.</a:t>
            </a:r>
            <a:endParaRPr lang="en-US" sz="1750" dirty="0"/>
          </a:p>
        </p:txBody>
      </p:sp>
      <p:pic>
        <p:nvPicPr>
          <p:cNvPr id="6" name="Image 1" descr="preencoded.png">
            <a:hlinkClick r:id="rId3" tooltip=""/>
          </p:cNvPr>
          <p:cNvPicPr>
            <a:picLocks noChangeAspect="1"/>
          </p:cNvPicPr>
          <p:nvPr/>
        </p:nvPicPr>
        <p:blipFill>
          <a:blip r:embed="rId2"/>
          <a:stretch>
            <a:fillRect/>
          </a:stretch>
        </p:blipFill>
        <p:spPr>
          <a:xfrm>
            <a:off x="793790" y="6589752"/>
            <a:ext cx="3130629" cy="62376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21638" y="566976"/>
            <a:ext cx="9543098" cy="644366"/>
          </a:xfrm>
          <a:prstGeom prst="rect">
            <a:avLst/>
          </a:prstGeom>
          <a:noFill/>
          <a:ln/>
        </p:spPr>
        <p:txBody>
          <a:bodyPr wrap="none" lIns="0" tIns="0" rIns="0" bIns="0" rtlCol="0" anchor="t"/>
          <a:lstStyle/>
          <a:p>
            <a:pPr algn="l" indent="0" marL="0">
              <a:lnSpc>
                <a:spcPts val="5050"/>
              </a:lnSpc>
              <a:buNone/>
            </a:pPr>
            <a:r>
              <a:rPr lang="en-US" sz="4050" b="1" dirty="0">
                <a:solidFill>
                  <a:srgbClr val="333F70"/>
                </a:solidFill>
                <a:latin typeface="Unbounded Bold" pitchFamily="34" charset="0"/>
                <a:ea typeface="Unbounded Bold" pitchFamily="34" charset="-122"/>
                <a:cs typeface="Unbounded Bold" pitchFamily="34" charset="-120"/>
              </a:rPr>
              <a:t>The Challenge We Face Today</a:t>
            </a:r>
            <a:endParaRPr lang="en-US" sz="4050" dirty="0"/>
          </a:p>
        </p:txBody>
      </p:sp>
      <p:sp>
        <p:nvSpPr>
          <p:cNvPr id="3" name="Text 1"/>
          <p:cNvSpPr/>
          <p:nvPr/>
        </p:nvSpPr>
        <p:spPr>
          <a:xfrm>
            <a:off x="721638" y="1706047"/>
            <a:ext cx="6342102" cy="1979533"/>
          </a:xfrm>
          <a:prstGeom prst="rect">
            <a:avLst/>
          </a:prstGeom>
          <a:noFill/>
          <a:ln/>
        </p:spPr>
        <p:txBody>
          <a:bodyPr wrap="square" lIns="0" tIns="0" rIns="0" bIns="0" rtlCol="0" anchor="t"/>
          <a:lstStyle/>
          <a:p>
            <a:pPr algn="l" indent="0" marL="0">
              <a:lnSpc>
                <a:spcPts val="2550"/>
              </a:lnSpc>
              <a:buNone/>
            </a:pPr>
            <a:r>
              <a:rPr lang="en-US" sz="1600" dirty="0">
                <a:solidFill>
                  <a:srgbClr val="333F70"/>
                </a:solidFill>
                <a:latin typeface="Open Sans" pitchFamily="34" charset="0"/>
                <a:ea typeface="Open Sans" pitchFamily="34" charset="-122"/>
                <a:cs typeface="Open Sans" pitchFamily="34" charset="-120"/>
              </a:rPr>
              <a:t>Our developers spend countless hours on repetitive, manual tasks that drain productivity and creativity. From sifting through application logs to translating requirements into tickets, these time-consuming activities prevent our team from focusing on what truly matters: innovative problem-solving and building exceptional software.</a:t>
            </a:r>
            <a:endParaRPr lang="en-US" sz="1600" dirty="0"/>
          </a:p>
        </p:txBody>
      </p:sp>
      <p:sp>
        <p:nvSpPr>
          <p:cNvPr id="4" name="Text 2"/>
          <p:cNvSpPr/>
          <p:nvPr/>
        </p:nvSpPr>
        <p:spPr>
          <a:xfrm>
            <a:off x="721638" y="3871079"/>
            <a:ext cx="6342102" cy="989767"/>
          </a:xfrm>
          <a:prstGeom prst="rect">
            <a:avLst/>
          </a:prstGeom>
          <a:noFill/>
          <a:ln/>
        </p:spPr>
        <p:txBody>
          <a:bodyPr wrap="square" lIns="0" tIns="0" rIns="0" bIns="0" rtlCol="0" anchor="t"/>
          <a:lstStyle/>
          <a:p>
            <a:pPr algn="l" indent="0" marL="0">
              <a:lnSpc>
                <a:spcPts val="2550"/>
              </a:lnSpc>
              <a:buNone/>
            </a:pPr>
            <a:r>
              <a:rPr lang="en-US" sz="1600" dirty="0">
                <a:solidFill>
                  <a:srgbClr val="333F70"/>
                </a:solidFill>
                <a:latin typeface="Open Sans" pitchFamily="34" charset="0"/>
                <a:ea typeface="Open Sans" pitchFamily="34" charset="-122"/>
                <a:cs typeface="Open Sans" pitchFamily="34" charset="-120"/>
              </a:rPr>
              <a:t>It's time to reimagine our SDLC process with intelligent automation that empowers developers rather than burdening them.</a:t>
            </a:r>
            <a:endParaRPr lang="en-US" sz="1600" dirty="0"/>
          </a:p>
        </p:txBody>
      </p:sp>
      <p:pic>
        <p:nvPicPr>
          <p:cNvPr id="5" name="Image 0" descr="preencoded.png">    </p:cNvPr>
          <p:cNvPicPr>
            <a:picLocks noChangeAspect="1"/>
          </p:cNvPicPr>
          <p:nvPr/>
        </p:nvPicPr>
        <p:blipFill>
          <a:blip r:embed="rId1"/>
          <a:stretch>
            <a:fillRect/>
          </a:stretch>
        </p:blipFill>
        <p:spPr>
          <a:xfrm>
            <a:off x="7574280" y="1752481"/>
            <a:ext cx="6342102" cy="634210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392555"/>
            <a:ext cx="13042821" cy="1417558"/>
          </a:xfrm>
          <a:prstGeom prst="rect">
            <a:avLst/>
          </a:prstGeom>
          <a:noFill/>
          <a:ln/>
        </p:spPr>
        <p:txBody>
          <a:bodyPr wrap="squar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Our Vision: Three Agents, One Seamless Workflow</a:t>
            </a:r>
            <a:endParaRPr lang="en-US" sz="4450" dirty="0"/>
          </a:p>
        </p:txBody>
      </p:sp>
      <p:sp>
        <p:nvSpPr>
          <p:cNvPr id="3" name="Text 1"/>
          <p:cNvSpPr/>
          <p:nvPr/>
        </p:nvSpPr>
        <p:spPr>
          <a:xfrm>
            <a:off x="793790" y="3263741"/>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We're building an intelligent agent ecosystem that transforms manual SDLC tasks into automated, efficient processes. Each agent specializes in a critical phase while working together harmoniously.</a:t>
            </a:r>
            <a:endParaRPr lang="en-US" sz="1750" dirty="0"/>
          </a:p>
        </p:txBody>
      </p:sp>
      <p:sp>
        <p:nvSpPr>
          <p:cNvPr id="4" name="Shape 2"/>
          <p:cNvSpPr/>
          <p:nvPr/>
        </p:nvSpPr>
        <p:spPr>
          <a:xfrm>
            <a:off x="793790" y="4244697"/>
            <a:ext cx="4196358" cy="2592348"/>
          </a:xfrm>
          <a:prstGeom prst="roundRect">
            <a:avLst>
              <a:gd name="adj" fmla="val 3675"/>
            </a:avLst>
          </a:prstGeom>
          <a:solidFill>
            <a:srgbClr val="D6F5EE"/>
          </a:solidFill>
          <a:ln w="7620">
            <a:solidFill>
              <a:srgbClr val="BCDBD4"/>
            </a:solidFill>
            <a:prstDash val="solid"/>
          </a:ln>
        </p:spPr>
      </p:sp>
      <p:sp>
        <p:nvSpPr>
          <p:cNvPr id="5" name="Shape 3"/>
          <p:cNvSpPr/>
          <p:nvPr/>
        </p:nvSpPr>
        <p:spPr>
          <a:xfrm>
            <a:off x="1028224" y="4479131"/>
            <a:ext cx="680442" cy="680442"/>
          </a:xfrm>
          <a:prstGeom prst="roundRect">
            <a:avLst>
              <a:gd name="adj" fmla="val 13436980"/>
            </a:avLst>
          </a:prstGeom>
          <a:solidFill>
            <a:srgbClr val="26A688"/>
          </a:solidFill>
          <a:ln/>
        </p:spPr>
      </p:sp>
      <p:pic>
        <p:nvPicPr>
          <p:cNvPr id="6" name="Image 0" descr="preencoded.png">    </p:cNvPr>
          <p:cNvPicPr>
            <a:picLocks noChangeAspect="1"/>
          </p:cNvPicPr>
          <p:nvPr/>
        </p:nvPicPr>
        <p:blipFill>
          <a:blip r:embed="rId1"/>
          <a:stretch>
            <a:fillRect/>
          </a:stretch>
        </p:blipFill>
        <p:spPr>
          <a:xfrm>
            <a:off x="1215390" y="4627959"/>
            <a:ext cx="306110" cy="382667"/>
          </a:xfrm>
          <a:prstGeom prst="rect">
            <a:avLst/>
          </a:prstGeom>
        </p:spPr>
      </p:pic>
      <p:sp>
        <p:nvSpPr>
          <p:cNvPr id="7" name="Text 4"/>
          <p:cNvSpPr/>
          <p:nvPr/>
        </p:nvSpPr>
        <p:spPr>
          <a:xfrm>
            <a:off x="1028224" y="538638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Agent NEXUS</a:t>
            </a:r>
            <a:endParaRPr lang="en-US" sz="2200" dirty="0"/>
          </a:p>
        </p:txBody>
      </p:sp>
      <p:sp>
        <p:nvSpPr>
          <p:cNvPr id="8" name="Text 5"/>
          <p:cNvSpPr/>
          <p:nvPr/>
        </p:nvSpPr>
        <p:spPr>
          <a:xfrm>
            <a:off x="1028224" y="5876806"/>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Log Analysis &amp; Issue Detection Expert</a:t>
            </a:r>
            <a:endParaRPr lang="en-US" sz="1750" dirty="0"/>
          </a:p>
        </p:txBody>
      </p:sp>
      <p:sp>
        <p:nvSpPr>
          <p:cNvPr id="9" name="Shape 6"/>
          <p:cNvSpPr/>
          <p:nvPr/>
        </p:nvSpPr>
        <p:spPr>
          <a:xfrm>
            <a:off x="5216962" y="4244697"/>
            <a:ext cx="4196358" cy="2592348"/>
          </a:xfrm>
          <a:prstGeom prst="roundRect">
            <a:avLst>
              <a:gd name="adj" fmla="val 3675"/>
            </a:avLst>
          </a:prstGeom>
          <a:solidFill>
            <a:srgbClr val="D6F5EE"/>
          </a:solidFill>
          <a:ln w="7620">
            <a:solidFill>
              <a:srgbClr val="BCDBD4"/>
            </a:solidFill>
            <a:prstDash val="solid"/>
          </a:ln>
        </p:spPr>
      </p:sp>
      <p:sp>
        <p:nvSpPr>
          <p:cNvPr id="10" name="Shape 7"/>
          <p:cNvSpPr/>
          <p:nvPr/>
        </p:nvSpPr>
        <p:spPr>
          <a:xfrm>
            <a:off x="5451396" y="4479131"/>
            <a:ext cx="680442" cy="680442"/>
          </a:xfrm>
          <a:prstGeom prst="roundRect">
            <a:avLst>
              <a:gd name="adj" fmla="val 13436980"/>
            </a:avLst>
          </a:prstGeom>
          <a:solidFill>
            <a:srgbClr val="26A688"/>
          </a:solidFill>
          <a:ln/>
        </p:spPr>
      </p:sp>
      <p:pic>
        <p:nvPicPr>
          <p:cNvPr id="11" name="Image 1" descr="preencoded.png">    </p:cNvPr>
          <p:cNvPicPr>
            <a:picLocks noChangeAspect="1"/>
          </p:cNvPicPr>
          <p:nvPr/>
        </p:nvPicPr>
        <p:blipFill>
          <a:blip r:embed="rId2"/>
          <a:stretch>
            <a:fillRect/>
          </a:stretch>
        </p:blipFill>
        <p:spPr>
          <a:xfrm>
            <a:off x="5638562" y="4627959"/>
            <a:ext cx="306110" cy="382667"/>
          </a:xfrm>
          <a:prstGeom prst="rect">
            <a:avLst/>
          </a:prstGeom>
        </p:spPr>
      </p:pic>
      <p:sp>
        <p:nvSpPr>
          <p:cNvPr id="12" name="Text 8"/>
          <p:cNvSpPr/>
          <p:nvPr/>
        </p:nvSpPr>
        <p:spPr>
          <a:xfrm>
            <a:off x="5451396" y="538638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Agent LUMINA</a:t>
            </a:r>
            <a:endParaRPr lang="en-US" sz="2200" dirty="0"/>
          </a:p>
        </p:txBody>
      </p:sp>
      <p:sp>
        <p:nvSpPr>
          <p:cNvPr id="13" name="Text 9"/>
          <p:cNvSpPr/>
          <p:nvPr/>
        </p:nvSpPr>
        <p:spPr>
          <a:xfrm>
            <a:off x="5451396" y="5876806"/>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Requirements Interpretation Specialist</a:t>
            </a:r>
            <a:endParaRPr lang="en-US" sz="1750" dirty="0"/>
          </a:p>
        </p:txBody>
      </p:sp>
      <p:sp>
        <p:nvSpPr>
          <p:cNvPr id="14" name="Shape 10"/>
          <p:cNvSpPr/>
          <p:nvPr/>
        </p:nvSpPr>
        <p:spPr>
          <a:xfrm>
            <a:off x="9640133" y="4244697"/>
            <a:ext cx="4196358" cy="2592348"/>
          </a:xfrm>
          <a:prstGeom prst="roundRect">
            <a:avLst>
              <a:gd name="adj" fmla="val 3675"/>
            </a:avLst>
          </a:prstGeom>
          <a:solidFill>
            <a:srgbClr val="D6F5EE"/>
          </a:solidFill>
          <a:ln w="7620">
            <a:solidFill>
              <a:srgbClr val="BCDBD4"/>
            </a:solidFill>
            <a:prstDash val="solid"/>
          </a:ln>
        </p:spPr>
      </p:sp>
      <p:sp>
        <p:nvSpPr>
          <p:cNvPr id="15" name="Shape 11"/>
          <p:cNvSpPr/>
          <p:nvPr/>
        </p:nvSpPr>
        <p:spPr>
          <a:xfrm>
            <a:off x="9874568" y="4479131"/>
            <a:ext cx="680442" cy="680442"/>
          </a:xfrm>
          <a:prstGeom prst="roundRect">
            <a:avLst>
              <a:gd name="adj" fmla="val 13436980"/>
            </a:avLst>
          </a:prstGeom>
          <a:solidFill>
            <a:srgbClr val="26A688"/>
          </a:solidFill>
          <a:ln/>
        </p:spPr>
      </p:sp>
      <p:pic>
        <p:nvPicPr>
          <p:cNvPr id="16" name="Image 2" descr="preencoded.png">    </p:cNvPr>
          <p:cNvPicPr>
            <a:picLocks noChangeAspect="1"/>
          </p:cNvPicPr>
          <p:nvPr/>
        </p:nvPicPr>
        <p:blipFill>
          <a:blip r:embed="rId3"/>
          <a:stretch>
            <a:fillRect/>
          </a:stretch>
        </p:blipFill>
        <p:spPr>
          <a:xfrm>
            <a:off x="10061734" y="4627959"/>
            <a:ext cx="306110" cy="382667"/>
          </a:xfrm>
          <a:prstGeom prst="rect">
            <a:avLst/>
          </a:prstGeom>
        </p:spPr>
      </p:pic>
      <p:sp>
        <p:nvSpPr>
          <p:cNvPr id="17" name="Text 12"/>
          <p:cNvSpPr/>
          <p:nvPr/>
        </p:nvSpPr>
        <p:spPr>
          <a:xfrm>
            <a:off x="9874568" y="538638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Agent HELIX</a:t>
            </a:r>
            <a:endParaRPr lang="en-US" sz="2200" dirty="0"/>
          </a:p>
        </p:txBody>
      </p:sp>
      <p:sp>
        <p:nvSpPr>
          <p:cNvPr id="18" name="Text 13"/>
          <p:cNvSpPr/>
          <p:nvPr/>
        </p:nvSpPr>
        <p:spPr>
          <a:xfrm>
            <a:off x="9874568" y="5876806"/>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Development Lifecycle Orchestrator</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53269" y="525661"/>
            <a:ext cx="7810262" cy="1190863"/>
          </a:xfrm>
          <a:prstGeom prst="rect">
            <a:avLst/>
          </a:prstGeom>
          <a:noFill/>
          <a:ln/>
        </p:spPr>
        <p:txBody>
          <a:bodyPr wrap="square" lIns="0" tIns="0" rIns="0" bIns="0" rtlCol="0" anchor="t"/>
          <a:lstStyle/>
          <a:p>
            <a:pPr algn="l" indent="0" marL="0">
              <a:lnSpc>
                <a:spcPts val="4650"/>
              </a:lnSpc>
              <a:buNone/>
            </a:pPr>
            <a:r>
              <a:rPr lang="en-US" sz="3750" b="1" dirty="0">
                <a:solidFill>
                  <a:srgbClr val="333F70"/>
                </a:solidFill>
                <a:latin typeface="Unbounded Bold" pitchFamily="34" charset="0"/>
                <a:ea typeface="Unbounded Bold" pitchFamily="34" charset="-122"/>
                <a:cs typeface="Unbounded Bold" pitchFamily="34" charset="-120"/>
              </a:rPr>
              <a:t>Agent NEXUS: Your Log Analysis Expert</a:t>
            </a:r>
            <a:endParaRPr lang="en-US" sz="3750" dirty="0"/>
          </a:p>
        </p:txBody>
      </p:sp>
      <p:sp>
        <p:nvSpPr>
          <p:cNvPr id="4" name="Text 1"/>
          <p:cNvSpPr/>
          <p:nvPr/>
        </p:nvSpPr>
        <p:spPr>
          <a:xfrm>
            <a:off x="6153269" y="2002274"/>
            <a:ext cx="7810262" cy="914400"/>
          </a:xfrm>
          <a:prstGeom prst="rect">
            <a:avLst/>
          </a:prstGeom>
          <a:noFill/>
          <a:ln/>
        </p:spPr>
        <p:txBody>
          <a:bodyPr wrap="squar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NEXUS continuously monitors application logs, identifying errors, warnings, and anomalies with intelligent pattern recognition. It assigns severity ratings to each issue and creates properly formatted JIRA tickets after quick user approval.</a:t>
            </a:r>
            <a:endParaRPr lang="en-US" sz="1500" dirty="0"/>
          </a:p>
        </p:txBody>
      </p:sp>
      <p:pic>
        <p:nvPicPr>
          <p:cNvPr id="5" name="Image 1" descr="preencoded.png">    </p:cNvPr>
          <p:cNvPicPr>
            <a:picLocks noChangeAspect="1"/>
          </p:cNvPicPr>
          <p:nvPr/>
        </p:nvPicPr>
        <p:blipFill>
          <a:blip r:embed="rId2"/>
          <a:stretch>
            <a:fillRect/>
          </a:stretch>
        </p:blipFill>
        <p:spPr>
          <a:xfrm>
            <a:off x="6153269" y="3130987"/>
            <a:ext cx="952619" cy="1143238"/>
          </a:xfrm>
          <a:prstGeom prst="rect">
            <a:avLst/>
          </a:prstGeom>
        </p:spPr>
      </p:pic>
      <p:sp>
        <p:nvSpPr>
          <p:cNvPr id="6" name="Text 2"/>
          <p:cNvSpPr/>
          <p:nvPr/>
        </p:nvSpPr>
        <p:spPr>
          <a:xfrm>
            <a:off x="7296388" y="3321487"/>
            <a:ext cx="2381726" cy="297656"/>
          </a:xfrm>
          <a:prstGeom prst="rect">
            <a:avLst/>
          </a:prstGeom>
          <a:noFill/>
          <a:ln/>
        </p:spPr>
        <p:txBody>
          <a:bodyPr wrap="none" lIns="0" tIns="0" rIns="0" bIns="0" rtlCol="0" anchor="t"/>
          <a:lstStyle/>
          <a:p>
            <a:pPr algn="l" indent="0" marL="0">
              <a:lnSpc>
                <a:spcPts val="2300"/>
              </a:lnSpc>
              <a:buNone/>
            </a:pPr>
            <a:r>
              <a:rPr lang="en-US" sz="1850" b="1" dirty="0">
                <a:solidFill>
                  <a:srgbClr val="333F70"/>
                </a:solidFill>
                <a:latin typeface="Unbounded Bold" pitchFamily="34" charset="0"/>
                <a:ea typeface="Unbounded Bold" pitchFamily="34" charset="-122"/>
                <a:cs typeface="Unbounded Bold" pitchFamily="34" charset="-120"/>
              </a:rPr>
              <a:t>Scan Logs</a:t>
            </a:r>
            <a:endParaRPr lang="en-US" sz="1850" dirty="0"/>
          </a:p>
        </p:txBody>
      </p:sp>
      <p:sp>
        <p:nvSpPr>
          <p:cNvPr id="7" name="Text 3"/>
          <p:cNvSpPr/>
          <p:nvPr/>
        </p:nvSpPr>
        <p:spPr>
          <a:xfrm>
            <a:off x="7296388" y="3733443"/>
            <a:ext cx="6667143" cy="304800"/>
          </a:xfrm>
          <a:prstGeom prst="rect">
            <a:avLst/>
          </a:prstGeom>
          <a:noFill/>
          <a:ln/>
        </p:spPr>
        <p:txBody>
          <a:bodyPr wrap="non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Automated analysis of application logs</a:t>
            </a:r>
            <a:endParaRPr lang="en-US" sz="1500" dirty="0"/>
          </a:p>
        </p:txBody>
      </p:sp>
      <p:pic>
        <p:nvPicPr>
          <p:cNvPr id="8" name="Image 2" descr="preencoded.png">    </p:cNvPr>
          <p:cNvPicPr>
            <a:picLocks noChangeAspect="1"/>
          </p:cNvPicPr>
          <p:nvPr/>
        </p:nvPicPr>
        <p:blipFill>
          <a:blip r:embed="rId3"/>
          <a:stretch>
            <a:fillRect/>
          </a:stretch>
        </p:blipFill>
        <p:spPr>
          <a:xfrm>
            <a:off x="6153269" y="4274225"/>
            <a:ext cx="952619" cy="1143238"/>
          </a:xfrm>
          <a:prstGeom prst="rect">
            <a:avLst/>
          </a:prstGeom>
        </p:spPr>
      </p:pic>
      <p:sp>
        <p:nvSpPr>
          <p:cNvPr id="9" name="Text 4"/>
          <p:cNvSpPr/>
          <p:nvPr/>
        </p:nvSpPr>
        <p:spPr>
          <a:xfrm>
            <a:off x="7296388" y="4464725"/>
            <a:ext cx="2381726" cy="297656"/>
          </a:xfrm>
          <a:prstGeom prst="rect">
            <a:avLst/>
          </a:prstGeom>
          <a:noFill/>
          <a:ln/>
        </p:spPr>
        <p:txBody>
          <a:bodyPr wrap="none" lIns="0" tIns="0" rIns="0" bIns="0" rtlCol="0" anchor="t"/>
          <a:lstStyle/>
          <a:p>
            <a:pPr algn="l" indent="0" marL="0">
              <a:lnSpc>
                <a:spcPts val="2300"/>
              </a:lnSpc>
              <a:buNone/>
            </a:pPr>
            <a:r>
              <a:rPr lang="en-US" sz="1850" b="1" dirty="0">
                <a:solidFill>
                  <a:srgbClr val="333F70"/>
                </a:solidFill>
                <a:latin typeface="Unbounded Bold" pitchFamily="34" charset="0"/>
                <a:ea typeface="Unbounded Bold" pitchFamily="34" charset="-122"/>
                <a:cs typeface="Unbounded Bold" pitchFamily="34" charset="-120"/>
              </a:rPr>
              <a:t>Detect Issues</a:t>
            </a:r>
            <a:endParaRPr lang="en-US" sz="1850" dirty="0"/>
          </a:p>
        </p:txBody>
      </p:sp>
      <p:sp>
        <p:nvSpPr>
          <p:cNvPr id="10" name="Text 5"/>
          <p:cNvSpPr/>
          <p:nvPr/>
        </p:nvSpPr>
        <p:spPr>
          <a:xfrm>
            <a:off x="7296388" y="4876681"/>
            <a:ext cx="6667143" cy="304800"/>
          </a:xfrm>
          <a:prstGeom prst="rect">
            <a:avLst/>
          </a:prstGeom>
          <a:noFill/>
          <a:ln/>
        </p:spPr>
        <p:txBody>
          <a:bodyPr wrap="non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Identify and rate problems</a:t>
            </a:r>
            <a:endParaRPr lang="en-US" sz="1500" dirty="0"/>
          </a:p>
        </p:txBody>
      </p:sp>
      <p:pic>
        <p:nvPicPr>
          <p:cNvPr id="11" name="Image 3" descr="preencoded.png">    </p:cNvPr>
          <p:cNvPicPr>
            <a:picLocks noChangeAspect="1"/>
          </p:cNvPicPr>
          <p:nvPr/>
        </p:nvPicPr>
        <p:blipFill>
          <a:blip r:embed="rId4"/>
          <a:stretch>
            <a:fillRect/>
          </a:stretch>
        </p:blipFill>
        <p:spPr>
          <a:xfrm>
            <a:off x="6153269" y="5417463"/>
            <a:ext cx="952619" cy="1143238"/>
          </a:xfrm>
          <a:prstGeom prst="rect">
            <a:avLst/>
          </a:prstGeom>
        </p:spPr>
      </p:pic>
      <p:sp>
        <p:nvSpPr>
          <p:cNvPr id="12" name="Text 6"/>
          <p:cNvSpPr/>
          <p:nvPr/>
        </p:nvSpPr>
        <p:spPr>
          <a:xfrm>
            <a:off x="7296388" y="5607963"/>
            <a:ext cx="2381726" cy="297656"/>
          </a:xfrm>
          <a:prstGeom prst="rect">
            <a:avLst/>
          </a:prstGeom>
          <a:noFill/>
          <a:ln/>
        </p:spPr>
        <p:txBody>
          <a:bodyPr wrap="none" lIns="0" tIns="0" rIns="0" bIns="0" rtlCol="0" anchor="t"/>
          <a:lstStyle/>
          <a:p>
            <a:pPr algn="l" indent="0" marL="0">
              <a:lnSpc>
                <a:spcPts val="2300"/>
              </a:lnSpc>
              <a:buNone/>
            </a:pPr>
            <a:r>
              <a:rPr lang="en-US" sz="1850" b="1" dirty="0">
                <a:solidFill>
                  <a:srgbClr val="333F70"/>
                </a:solidFill>
                <a:latin typeface="Unbounded Bold" pitchFamily="34" charset="0"/>
                <a:ea typeface="Unbounded Bold" pitchFamily="34" charset="-122"/>
                <a:cs typeface="Unbounded Bold" pitchFamily="34" charset="-120"/>
              </a:rPr>
              <a:t>Create Tickets</a:t>
            </a:r>
            <a:endParaRPr lang="en-US" sz="1850" dirty="0"/>
          </a:p>
        </p:txBody>
      </p:sp>
      <p:sp>
        <p:nvSpPr>
          <p:cNvPr id="13" name="Text 7"/>
          <p:cNvSpPr/>
          <p:nvPr/>
        </p:nvSpPr>
        <p:spPr>
          <a:xfrm>
            <a:off x="7296388" y="6019919"/>
            <a:ext cx="6667143" cy="304800"/>
          </a:xfrm>
          <a:prstGeom prst="rect">
            <a:avLst/>
          </a:prstGeom>
          <a:noFill/>
          <a:ln/>
        </p:spPr>
        <p:txBody>
          <a:bodyPr wrap="non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Generate JIRA tasks with approval</a:t>
            </a:r>
            <a:endParaRPr lang="en-US" sz="1500" dirty="0"/>
          </a:p>
        </p:txBody>
      </p:sp>
      <p:pic>
        <p:nvPicPr>
          <p:cNvPr id="14" name="Image 4" descr="preencoded.png">    </p:cNvPr>
          <p:cNvPicPr>
            <a:picLocks noChangeAspect="1"/>
          </p:cNvPicPr>
          <p:nvPr/>
        </p:nvPicPr>
        <p:blipFill>
          <a:blip r:embed="rId5"/>
          <a:stretch>
            <a:fillRect/>
          </a:stretch>
        </p:blipFill>
        <p:spPr>
          <a:xfrm>
            <a:off x="6153269" y="6560701"/>
            <a:ext cx="952619" cy="1143238"/>
          </a:xfrm>
          <a:prstGeom prst="rect">
            <a:avLst/>
          </a:prstGeom>
        </p:spPr>
      </p:pic>
      <p:sp>
        <p:nvSpPr>
          <p:cNvPr id="15" name="Text 8"/>
          <p:cNvSpPr/>
          <p:nvPr/>
        </p:nvSpPr>
        <p:spPr>
          <a:xfrm>
            <a:off x="7296388" y="6751201"/>
            <a:ext cx="2381726" cy="297656"/>
          </a:xfrm>
          <a:prstGeom prst="rect">
            <a:avLst/>
          </a:prstGeom>
          <a:noFill/>
          <a:ln/>
        </p:spPr>
        <p:txBody>
          <a:bodyPr wrap="none" lIns="0" tIns="0" rIns="0" bIns="0" rtlCol="0" anchor="t"/>
          <a:lstStyle/>
          <a:p>
            <a:pPr algn="l" indent="0" marL="0">
              <a:lnSpc>
                <a:spcPts val="2300"/>
              </a:lnSpc>
              <a:buNone/>
            </a:pPr>
            <a:r>
              <a:rPr lang="en-US" sz="1850" b="1" dirty="0">
                <a:solidFill>
                  <a:srgbClr val="333F70"/>
                </a:solidFill>
                <a:latin typeface="Unbounded Bold" pitchFamily="34" charset="0"/>
                <a:ea typeface="Unbounded Bold" pitchFamily="34" charset="-122"/>
                <a:cs typeface="Unbounded Bold" pitchFamily="34" charset="-120"/>
              </a:rPr>
              <a:t>Notify Teams</a:t>
            </a:r>
            <a:endParaRPr lang="en-US" sz="1850" dirty="0"/>
          </a:p>
        </p:txBody>
      </p:sp>
      <p:sp>
        <p:nvSpPr>
          <p:cNvPr id="16" name="Text 9"/>
          <p:cNvSpPr/>
          <p:nvPr/>
        </p:nvSpPr>
        <p:spPr>
          <a:xfrm>
            <a:off x="7296388" y="7163157"/>
            <a:ext cx="6667143" cy="304800"/>
          </a:xfrm>
          <a:prstGeom prst="rect">
            <a:avLst/>
          </a:prstGeom>
          <a:noFill/>
          <a:ln/>
        </p:spPr>
        <p:txBody>
          <a:bodyPr wrap="none" lIns="0" tIns="0" rIns="0" bIns="0" rtlCol="0" anchor="t"/>
          <a:lstStyle/>
          <a:p>
            <a:pPr algn="l" indent="0" marL="0">
              <a:lnSpc>
                <a:spcPts val="2400"/>
              </a:lnSpc>
              <a:buNone/>
            </a:pPr>
            <a:r>
              <a:rPr lang="en-US" sz="1500" dirty="0">
                <a:solidFill>
                  <a:srgbClr val="333F70"/>
                </a:solidFill>
                <a:latin typeface="Open Sans" pitchFamily="34" charset="0"/>
                <a:ea typeface="Open Sans" pitchFamily="34" charset="-122"/>
                <a:cs typeface="Open Sans" pitchFamily="34" charset="-120"/>
              </a:rPr>
              <a:t>Real-time updates via Teams</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19946" y="408503"/>
            <a:ext cx="10328196" cy="464344"/>
          </a:xfrm>
          <a:prstGeom prst="rect">
            <a:avLst/>
          </a:prstGeom>
          <a:noFill/>
          <a:ln/>
        </p:spPr>
        <p:txBody>
          <a:bodyPr wrap="none" lIns="0" tIns="0" rIns="0" bIns="0" rtlCol="0" anchor="t"/>
          <a:lstStyle/>
          <a:p>
            <a:pPr algn="l" indent="0" marL="0">
              <a:lnSpc>
                <a:spcPts val="3650"/>
              </a:lnSpc>
              <a:buNone/>
            </a:pPr>
            <a:r>
              <a:rPr lang="en-US" sz="2900" b="1" dirty="0">
                <a:solidFill>
                  <a:srgbClr val="333F70"/>
                </a:solidFill>
                <a:latin typeface="Unbounded Bold" pitchFamily="34" charset="0"/>
                <a:ea typeface="Unbounded Bold" pitchFamily="34" charset="-122"/>
                <a:cs typeface="Unbounded Bold" pitchFamily="34" charset="-120"/>
              </a:rPr>
              <a:t>Agent LUMINA: Requirements Interpretation</a:t>
            </a:r>
            <a:endParaRPr lang="en-US" sz="2900" dirty="0"/>
          </a:p>
        </p:txBody>
      </p:sp>
      <p:sp>
        <p:nvSpPr>
          <p:cNvPr id="3" name="Text 1"/>
          <p:cNvSpPr/>
          <p:nvPr/>
        </p:nvSpPr>
        <p:spPr>
          <a:xfrm>
            <a:off x="519946" y="1229320"/>
            <a:ext cx="7311628" cy="712946"/>
          </a:xfrm>
          <a:prstGeom prst="rect">
            <a:avLst/>
          </a:prstGeom>
          <a:noFill/>
          <a:ln/>
        </p:spPr>
        <p:txBody>
          <a:bodyPr wrap="square" lIns="0" tIns="0" rIns="0" bIns="0" rtlCol="0" anchor="t"/>
          <a:lstStyle/>
          <a:p>
            <a:pPr algn="l" indent="0" marL="0">
              <a:lnSpc>
                <a:spcPts val="1850"/>
              </a:lnSpc>
              <a:buNone/>
            </a:pPr>
            <a:r>
              <a:rPr lang="en-US" sz="1150" dirty="0">
                <a:solidFill>
                  <a:srgbClr val="333F70"/>
                </a:solidFill>
                <a:latin typeface="Open Sans" pitchFamily="34" charset="0"/>
                <a:ea typeface="Open Sans" pitchFamily="34" charset="-122"/>
                <a:cs typeface="Open Sans" pitchFamily="34" charset="-120"/>
              </a:rPr>
              <a:t>LUMINA intelligently reads Confluence documentation and extracts actionable business requirements and acceptance criteria. It transforms scattered information into structured JIRA tickets, ensuring nothing gets lost in translation.</a:t>
            </a:r>
            <a:endParaRPr lang="en-US" sz="1150" dirty="0"/>
          </a:p>
        </p:txBody>
      </p:sp>
      <p:sp>
        <p:nvSpPr>
          <p:cNvPr id="4" name="Text 2"/>
          <p:cNvSpPr/>
          <p:nvPr/>
        </p:nvSpPr>
        <p:spPr>
          <a:xfrm>
            <a:off x="519946" y="2075974"/>
            <a:ext cx="7311628" cy="475298"/>
          </a:xfrm>
          <a:prstGeom prst="rect">
            <a:avLst/>
          </a:prstGeom>
          <a:noFill/>
          <a:ln/>
        </p:spPr>
        <p:txBody>
          <a:bodyPr wrap="square" lIns="0" tIns="0" rIns="0" bIns="0" rtlCol="0" anchor="t"/>
          <a:lstStyle/>
          <a:p>
            <a:pPr algn="l" indent="0" marL="0">
              <a:lnSpc>
                <a:spcPts val="1850"/>
              </a:lnSpc>
              <a:buNone/>
            </a:pPr>
            <a:r>
              <a:rPr lang="en-US" sz="1150" dirty="0">
                <a:solidFill>
                  <a:srgbClr val="333F70"/>
                </a:solidFill>
                <a:latin typeface="Open Sans" pitchFamily="34" charset="0"/>
                <a:ea typeface="Open Sans" pitchFamily="34" charset="-122"/>
                <a:cs typeface="Open Sans" pitchFamily="34" charset="-120"/>
              </a:rPr>
              <a:t>After user review and approval, LUMINA seamlessly hands off tickets to Agent HELIX for implementation while maintaining full transparency through Teams notifications.</a:t>
            </a:r>
            <a:endParaRPr lang="en-US" sz="1150" dirty="0"/>
          </a:p>
        </p:txBody>
      </p:sp>
      <p:pic>
        <p:nvPicPr>
          <p:cNvPr id="5" name="Image 0" descr="preencoded.png">    </p:cNvPr>
          <p:cNvPicPr>
            <a:picLocks noChangeAspect="1"/>
          </p:cNvPicPr>
          <p:nvPr/>
        </p:nvPicPr>
        <p:blipFill>
          <a:blip r:embed="rId1"/>
          <a:stretch>
            <a:fillRect/>
          </a:stretch>
        </p:blipFill>
        <p:spPr>
          <a:xfrm>
            <a:off x="8201620" y="1262658"/>
            <a:ext cx="5916335" cy="5916335"/>
          </a:xfrm>
          <a:prstGeom prst="rect">
            <a:avLst/>
          </a:prstGeom>
        </p:spPr>
      </p:pic>
      <p:sp>
        <p:nvSpPr>
          <p:cNvPr id="6" name="Text 3"/>
          <p:cNvSpPr/>
          <p:nvPr/>
        </p:nvSpPr>
        <p:spPr>
          <a:xfrm>
            <a:off x="519946" y="7513082"/>
            <a:ext cx="148471" cy="185618"/>
          </a:xfrm>
          <a:prstGeom prst="rect">
            <a:avLst/>
          </a:prstGeom>
          <a:noFill/>
          <a:ln/>
        </p:spPr>
        <p:txBody>
          <a:bodyPr wrap="none" lIns="0" tIns="0" rIns="0" bIns="0" rtlCol="0" anchor="t"/>
          <a:lstStyle/>
          <a:p>
            <a:pPr algn="l" indent="0" marL="0">
              <a:lnSpc>
                <a:spcPts val="1850"/>
              </a:lnSpc>
              <a:buNone/>
            </a:pPr>
            <a:r>
              <a:rPr lang="en-US" sz="1150" dirty="0">
                <a:solidFill>
                  <a:srgbClr val="333F70"/>
                </a:solidFill>
                <a:latin typeface="Unbounded Light" pitchFamily="34" charset="0"/>
                <a:ea typeface="Unbounded Light" pitchFamily="34" charset="-122"/>
                <a:cs typeface="Unbounded Light" pitchFamily="34" charset="-120"/>
              </a:rPr>
              <a:t>01</a:t>
            </a:r>
            <a:endParaRPr lang="en-US" sz="1150" dirty="0"/>
          </a:p>
        </p:txBody>
      </p:sp>
      <p:sp>
        <p:nvSpPr>
          <p:cNvPr id="7" name="Shape 4"/>
          <p:cNvSpPr/>
          <p:nvPr/>
        </p:nvSpPr>
        <p:spPr>
          <a:xfrm>
            <a:off x="519946" y="7750135"/>
            <a:ext cx="6720959" cy="15240"/>
          </a:xfrm>
          <a:prstGeom prst="rect">
            <a:avLst/>
          </a:prstGeom>
          <a:solidFill>
            <a:srgbClr val="26A688"/>
          </a:solidFill>
          <a:ln/>
        </p:spPr>
      </p:sp>
      <p:sp>
        <p:nvSpPr>
          <p:cNvPr id="8" name="Text 5"/>
          <p:cNvSpPr/>
          <p:nvPr/>
        </p:nvSpPr>
        <p:spPr>
          <a:xfrm>
            <a:off x="519946" y="7854791"/>
            <a:ext cx="2833687" cy="232172"/>
          </a:xfrm>
          <a:prstGeom prst="rect">
            <a:avLst/>
          </a:prstGeom>
          <a:noFill/>
          <a:ln/>
        </p:spPr>
        <p:txBody>
          <a:bodyPr wrap="none" lIns="0" tIns="0" rIns="0" bIns="0" rtlCol="0" anchor="t"/>
          <a:lstStyle/>
          <a:p>
            <a:pPr algn="l" indent="0" marL="0">
              <a:lnSpc>
                <a:spcPts val="1800"/>
              </a:lnSpc>
              <a:buNone/>
            </a:pPr>
            <a:r>
              <a:rPr lang="en-US" sz="1450" b="1" dirty="0">
                <a:solidFill>
                  <a:srgbClr val="333F70"/>
                </a:solidFill>
                <a:latin typeface="Unbounded Bold" pitchFamily="34" charset="0"/>
                <a:ea typeface="Unbounded Bold" pitchFamily="34" charset="-122"/>
                <a:cs typeface="Unbounded Bold" pitchFamily="34" charset="-120"/>
              </a:rPr>
              <a:t>Parse Confluence Pages</a:t>
            </a:r>
            <a:endParaRPr lang="en-US" sz="1450" dirty="0"/>
          </a:p>
        </p:txBody>
      </p:sp>
      <p:sp>
        <p:nvSpPr>
          <p:cNvPr id="9" name="Text 6"/>
          <p:cNvSpPr/>
          <p:nvPr/>
        </p:nvSpPr>
        <p:spPr>
          <a:xfrm>
            <a:off x="7389376" y="7513082"/>
            <a:ext cx="148471" cy="185618"/>
          </a:xfrm>
          <a:prstGeom prst="rect">
            <a:avLst/>
          </a:prstGeom>
          <a:noFill/>
          <a:ln/>
        </p:spPr>
        <p:txBody>
          <a:bodyPr wrap="none" lIns="0" tIns="0" rIns="0" bIns="0" rtlCol="0" anchor="t"/>
          <a:lstStyle/>
          <a:p>
            <a:pPr algn="l" indent="0" marL="0">
              <a:lnSpc>
                <a:spcPts val="1850"/>
              </a:lnSpc>
              <a:buNone/>
            </a:pPr>
            <a:r>
              <a:rPr lang="en-US" sz="1150" dirty="0">
                <a:solidFill>
                  <a:srgbClr val="333F70"/>
                </a:solidFill>
                <a:latin typeface="Unbounded Light" pitchFamily="34" charset="0"/>
                <a:ea typeface="Unbounded Light" pitchFamily="34" charset="-122"/>
                <a:cs typeface="Unbounded Light" pitchFamily="34" charset="-120"/>
              </a:rPr>
              <a:t>02</a:t>
            </a:r>
            <a:endParaRPr lang="en-US" sz="1150" dirty="0"/>
          </a:p>
        </p:txBody>
      </p:sp>
      <p:sp>
        <p:nvSpPr>
          <p:cNvPr id="10" name="Shape 7"/>
          <p:cNvSpPr/>
          <p:nvPr/>
        </p:nvSpPr>
        <p:spPr>
          <a:xfrm>
            <a:off x="7389376" y="7750135"/>
            <a:ext cx="6721078" cy="15240"/>
          </a:xfrm>
          <a:prstGeom prst="rect">
            <a:avLst/>
          </a:prstGeom>
          <a:solidFill>
            <a:srgbClr val="26A688"/>
          </a:solidFill>
          <a:ln/>
        </p:spPr>
      </p:sp>
      <p:sp>
        <p:nvSpPr>
          <p:cNvPr id="11" name="Text 8"/>
          <p:cNvSpPr/>
          <p:nvPr/>
        </p:nvSpPr>
        <p:spPr>
          <a:xfrm>
            <a:off x="7389376" y="7854791"/>
            <a:ext cx="3726894" cy="232172"/>
          </a:xfrm>
          <a:prstGeom prst="rect">
            <a:avLst/>
          </a:prstGeom>
          <a:noFill/>
          <a:ln/>
        </p:spPr>
        <p:txBody>
          <a:bodyPr wrap="none" lIns="0" tIns="0" rIns="0" bIns="0" rtlCol="0" anchor="t"/>
          <a:lstStyle/>
          <a:p>
            <a:pPr algn="l" indent="0" marL="0">
              <a:lnSpc>
                <a:spcPts val="1800"/>
              </a:lnSpc>
              <a:buNone/>
            </a:pPr>
            <a:r>
              <a:rPr lang="en-US" sz="1450" b="1" dirty="0">
                <a:solidFill>
                  <a:srgbClr val="333F70"/>
                </a:solidFill>
                <a:latin typeface="Unbounded Bold" pitchFamily="34" charset="0"/>
                <a:ea typeface="Unbounded Bold" pitchFamily="34" charset="-122"/>
                <a:cs typeface="Unbounded Bold" pitchFamily="34" charset="-120"/>
              </a:rPr>
              <a:t>Extract Requirements &amp; Criteria</a:t>
            </a:r>
            <a:endParaRPr lang="en-US" sz="1450" dirty="0"/>
          </a:p>
        </p:txBody>
      </p:sp>
      <p:sp>
        <p:nvSpPr>
          <p:cNvPr id="12" name="Text 9"/>
          <p:cNvSpPr/>
          <p:nvPr/>
        </p:nvSpPr>
        <p:spPr>
          <a:xfrm>
            <a:off x="519946" y="8346758"/>
            <a:ext cx="148471" cy="185618"/>
          </a:xfrm>
          <a:prstGeom prst="rect">
            <a:avLst/>
          </a:prstGeom>
          <a:noFill/>
          <a:ln/>
        </p:spPr>
        <p:txBody>
          <a:bodyPr wrap="none" lIns="0" tIns="0" rIns="0" bIns="0" rtlCol="0" anchor="t"/>
          <a:lstStyle/>
          <a:p>
            <a:pPr algn="l" indent="0" marL="0">
              <a:lnSpc>
                <a:spcPts val="1850"/>
              </a:lnSpc>
              <a:buNone/>
            </a:pPr>
            <a:r>
              <a:rPr lang="en-US" sz="1150" dirty="0">
                <a:solidFill>
                  <a:srgbClr val="333F70"/>
                </a:solidFill>
                <a:latin typeface="Unbounded Light" pitchFamily="34" charset="0"/>
                <a:ea typeface="Unbounded Light" pitchFamily="34" charset="-122"/>
                <a:cs typeface="Unbounded Light" pitchFamily="34" charset="-120"/>
              </a:rPr>
              <a:t>03</a:t>
            </a:r>
            <a:endParaRPr lang="en-US" sz="1150" dirty="0"/>
          </a:p>
        </p:txBody>
      </p:sp>
      <p:sp>
        <p:nvSpPr>
          <p:cNvPr id="13" name="Shape 10"/>
          <p:cNvSpPr/>
          <p:nvPr/>
        </p:nvSpPr>
        <p:spPr>
          <a:xfrm>
            <a:off x="519946" y="8583811"/>
            <a:ext cx="6720959" cy="15240"/>
          </a:xfrm>
          <a:prstGeom prst="rect">
            <a:avLst/>
          </a:prstGeom>
          <a:solidFill>
            <a:srgbClr val="26A688"/>
          </a:solidFill>
          <a:ln/>
        </p:spPr>
      </p:sp>
      <p:sp>
        <p:nvSpPr>
          <p:cNvPr id="14" name="Text 11"/>
          <p:cNvSpPr/>
          <p:nvPr/>
        </p:nvSpPr>
        <p:spPr>
          <a:xfrm>
            <a:off x="519946" y="8688467"/>
            <a:ext cx="3346728" cy="232172"/>
          </a:xfrm>
          <a:prstGeom prst="rect">
            <a:avLst/>
          </a:prstGeom>
          <a:noFill/>
          <a:ln/>
        </p:spPr>
        <p:txBody>
          <a:bodyPr wrap="none" lIns="0" tIns="0" rIns="0" bIns="0" rtlCol="0" anchor="t"/>
          <a:lstStyle/>
          <a:p>
            <a:pPr algn="l" indent="0" marL="0">
              <a:lnSpc>
                <a:spcPts val="1800"/>
              </a:lnSpc>
              <a:buNone/>
            </a:pPr>
            <a:r>
              <a:rPr lang="en-US" sz="1450" b="1" dirty="0">
                <a:solidFill>
                  <a:srgbClr val="333F70"/>
                </a:solidFill>
                <a:latin typeface="Unbounded Bold" pitchFamily="34" charset="0"/>
                <a:ea typeface="Unbounded Bold" pitchFamily="34" charset="-122"/>
                <a:cs typeface="Unbounded Bold" pitchFamily="34" charset="-120"/>
              </a:rPr>
              <a:t>Generate Structured Tickets</a:t>
            </a:r>
            <a:endParaRPr lang="en-US" sz="1450" dirty="0"/>
          </a:p>
        </p:txBody>
      </p:sp>
      <p:sp>
        <p:nvSpPr>
          <p:cNvPr id="15" name="Text 12"/>
          <p:cNvSpPr/>
          <p:nvPr/>
        </p:nvSpPr>
        <p:spPr>
          <a:xfrm>
            <a:off x="7389376" y="8346758"/>
            <a:ext cx="148471" cy="185618"/>
          </a:xfrm>
          <a:prstGeom prst="rect">
            <a:avLst/>
          </a:prstGeom>
          <a:noFill/>
          <a:ln/>
        </p:spPr>
        <p:txBody>
          <a:bodyPr wrap="none" lIns="0" tIns="0" rIns="0" bIns="0" rtlCol="0" anchor="t"/>
          <a:lstStyle/>
          <a:p>
            <a:pPr algn="l" indent="0" marL="0">
              <a:lnSpc>
                <a:spcPts val="1850"/>
              </a:lnSpc>
              <a:buNone/>
            </a:pPr>
            <a:r>
              <a:rPr lang="en-US" sz="1150" dirty="0">
                <a:solidFill>
                  <a:srgbClr val="333F70"/>
                </a:solidFill>
                <a:latin typeface="Unbounded Light" pitchFamily="34" charset="0"/>
                <a:ea typeface="Unbounded Light" pitchFamily="34" charset="-122"/>
                <a:cs typeface="Unbounded Light" pitchFamily="34" charset="-120"/>
              </a:rPr>
              <a:t>04</a:t>
            </a:r>
            <a:endParaRPr lang="en-US" sz="1150" dirty="0"/>
          </a:p>
        </p:txBody>
      </p:sp>
      <p:sp>
        <p:nvSpPr>
          <p:cNvPr id="16" name="Shape 13"/>
          <p:cNvSpPr/>
          <p:nvPr/>
        </p:nvSpPr>
        <p:spPr>
          <a:xfrm>
            <a:off x="7389376" y="8583811"/>
            <a:ext cx="6721078" cy="15240"/>
          </a:xfrm>
          <a:prstGeom prst="rect">
            <a:avLst/>
          </a:prstGeom>
          <a:solidFill>
            <a:srgbClr val="26A688"/>
          </a:solidFill>
          <a:ln/>
        </p:spPr>
      </p:sp>
      <p:sp>
        <p:nvSpPr>
          <p:cNvPr id="17" name="Text 14"/>
          <p:cNvSpPr/>
          <p:nvPr/>
        </p:nvSpPr>
        <p:spPr>
          <a:xfrm>
            <a:off x="7389376" y="8688467"/>
            <a:ext cx="2476619" cy="232172"/>
          </a:xfrm>
          <a:prstGeom prst="rect">
            <a:avLst/>
          </a:prstGeom>
          <a:noFill/>
          <a:ln/>
        </p:spPr>
        <p:txBody>
          <a:bodyPr wrap="none" lIns="0" tIns="0" rIns="0" bIns="0" rtlCol="0" anchor="t"/>
          <a:lstStyle/>
          <a:p>
            <a:pPr algn="l" indent="0" marL="0">
              <a:lnSpc>
                <a:spcPts val="1800"/>
              </a:lnSpc>
              <a:buNone/>
            </a:pPr>
            <a:r>
              <a:rPr lang="en-US" sz="1450" b="1" dirty="0">
                <a:solidFill>
                  <a:srgbClr val="333F70"/>
                </a:solidFill>
                <a:latin typeface="Unbounded Bold" pitchFamily="34" charset="0"/>
                <a:ea typeface="Unbounded Bold" pitchFamily="34" charset="-122"/>
                <a:cs typeface="Unbounded Bold" pitchFamily="34" charset="-120"/>
              </a:rPr>
              <a:t>Route to Agent HELIX</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87573" y="461605"/>
            <a:ext cx="11466552" cy="524589"/>
          </a:xfrm>
          <a:prstGeom prst="rect">
            <a:avLst/>
          </a:prstGeom>
          <a:noFill/>
          <a:ln/>
        </p:spPr>
        <p:txBody>
          <a:bodyPr wrap="none" lIns="0" tIns="0" rIns="0" bIns="0" rtlCol="0" anchor="t"/>
          <a:lstStyle/>
          <a:p>
            <a:pPr algn="l" indent="0" marL="0">
              <a:lnSpc>
                <a:spcPts val="4100"/>
              </a:lnSpc>
              <a:buNone/>
            </a:pPr>
            <a:r>
              <a:rPr lang="en-US" sz="3300" b="1" dirty="0">
                <a:solidFill>
                  <a:srgbClr val="333F70"/>
                </a:solidFill>
                <a:latin typeface="Unbounded Bold" pitchFamily="34" charset="0"/>
                <a:ea typeface="Unbounded Bold" pitchFamily="34" charset="-122"/>
                <a:cs typeface="Unbounded Bold" pitchFamily="34" charset="-120"/>
              </a:rPr>
              <a:t>Agent HELIX: The Development Powerhouse</a:t>
            </a:r>
            <a:endParaRPr lang="en-US" sz="3300" dirty="0"/>
          </a:p>
        </p:txBody>
      </p:sp>
      <p:sp>
        <p:nvSpPr>
          <p:cNvPr id="3" name="Text 1"/>
          <p:cNvSpPr/>
          <p:nvPr/>
        </p:nvSpPr>
        <p:spPr>
          <a:xfrm>
            <a:off x="587573" y="1321951"/>
            <a:ext cx="13455253" cy="537210"/>
          </a:xfrm>
          <a:prstGeom prst="rect">
            <a:avLst/>
          </a:prstGeom>
          <a:noFill/>
          <a:ln/>
        </p:spPr>
        <p:txBody>
          <a:bodyPr wrap="squar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HELIX orchestrates the complete software delivery lifecycle with unprecedented intelligence and automation. From requirements to deployment, it handles everything developers need to ship quality code faster.</a:t>
            </a:r>
            <a:endParaRPr lang="en-US" sz="1300" dirty="0"/>
          </a:p>
        </p:txBody>
      </p:sp>
      <p:sp>
        <p:nvSpPr>
          <p:cNvPr id="4" name="Shape 2"/>
          <p:cNvSpPr/>
          <p:nvPr/>
        </p:nvSpPr>
        <p:spPr>
          <a:xfrm>
            <a:off x="587573" y="2047994"/>
            <a:ext cx="13455253" cy="1013103"/>
          </a:xfrm>
          <a:prstGeom prst="roundRect">
            <a:avLst>
              <a:gd name="adj" fmla="val 6960"/>
            </a:avLst>
          </a:prstGeom>
          <a:solidFill>
            <a:srgbClr val="FFFFFF"/>
          </a:solidFill>
          <a:ln w="22860">
            <a:solidFill>
              <a:srgbClr val="BCDBD4"/>
            </a:solidFill>
            <a:prstDash val="solid"/>
          </a:ln>
        </p:spPr>
      </p:sp>
      <p:sp>
        <p:nvSpPr>
          <p:cNvPr id="5" name="Shape 3"/>
          <p:cNvSpPr/>
          <p:nvPr/>
        </p:nvSpPr>
        <p:spPr>
          <a:xfrm>
            <a:off x="610433" y="2070854"/>
            <a:ext cx="671513" cy="967383"/>
          </a:xfrm>
          <a:prstGeom prst="roundRect">
            <a:avLst>
              <a:gd name="adj" fmla="val 6416"/>
            </a:avLst>
          </a:prstGeom>
          <a:solidFill>
            <a:srgbClr val="D6F5EE"/>
          </a:solidFill>
          <a:ln/>
        </p:spPr>
      </p:sp>
      <p:sp>
        <p:nvSpPr>
          <p:cNvPr id="6" name="Text 4"/>
          <p:cNvSpPr/>
          <p:nvPr/>
        </p:nvSpPr>
        <p:spPr>
          <a:xfrm>
            <a:off x="816412" y="2397204"/>
            <a:ext cx="251817" cy="314682"/>
          </a:xfrm>
          <a:prstGeom prst="rect">
            <a:avLst/>
          </a:prstGeom>
          <a:noFill/>
          <a:ln/>
        </p:spPr>
        <p:txBody>
          <a:bodyPr wrap="none" lIns="0" tIns="0" rIns="0" bIns="0" rtlCol="0" anchor="t"/>
          <a:lstStyle/>
          <a:p>
            <a:pPr algn="l" indent="0" marL="0">
              <a:lnSpc>
                <a:spcPts val="1950"/>
              </a:lnSpc>
              <a:buNone/>
            </a:pPr>
            <a:r>
              <a:rPr lang="en-US" sz="1950" b="1" dirty="0">
                <a:solidFill>
                  <a:srgbClr val="333F70"/>
                </a:solidFill>
                <a:latin typeface="Unbounded Bold" pitchFamily="34" charset="0"/>
                <a:ea typeface="Unbounded Bold" pitchFamily="34" charset="-122"/>
                <a:cs typeface="Unbounded Bold" pitchFamily="34" charset="-120"/>
              </a:rPr>
              <a:t>1</a:t>
            </a:r>
            <a:endParaRPr lang="en-US" sz="1950" dirty="0"/>
          </a:p>
        </p:txBody>
      </p:sp>
      <p:sp>
        <p:nvSpPr>
          <p:cNvPr id="7" name="Text 5"/>
          <p:cNvSpPr/>
          <p:nvPr/>
        </p:nvSpPr>
        <p:spPr>
          <a:xfrm>
            <a:off x="1449824" y="2238732"/>
            <a:ext cx="3307199" cy="262295"/>
          </a:xfrm>
          <a:prstGeom prst="rect">
            <a:avLst/>
          </a:prstGeom>
          <a:noFill/>
          <a:ln/>
        </p:spPr>
        <p:txBody>
          <a:bodyPr wrap="none" lIns="0" tIns="0" rIns="0" bIns="0" rtlCol="0" anchor="t"/>
          <a:lstStyle/>
          <a:p>
            <a:pPr algn="l" indent="0" marL="0">
              <a:lnSpc>
                <a:spcPts val="2050"/>
              </a:lnSpc>
              <a:buNone/>
            </a:pPr>
            <a:r>
              <a:rPr lang="en-US" sz="1650" b="1" dirty="0">
                <a:solidFill>
                  <a:srgbClr val="333F70"/>
                </a:solidFill>
                <a:latin typeface="Unbounded Bold" pitchFamily="34" charset="0"/>
                <a:ea typeface="Unbounded Bold" pitchFamily="34" charset="-122"/>
                <a:cs typeface="Unbounded Bold" pitchFamily="34" charset="-120"/>
              </a:rPr>
              <a:t>Requirements Extraction</a:t>
            </a:r>
            <a:endParaRPr lang="en-US" sz="1650" dirty="0"/>
          </a:p>
        </p:txBody>
      </p:sp>
      <p:sp>
        <p:nvSpPr>
          <p:cNvPr id="8" name="Text 6"/>
          <p:cNvSpPr/>
          <p:nvPr/>
        </p:nvSpPr>
        <p:spPr>
          <a:xfrm>
            <a:off x="1449824" y="2601754"/>
            <a:ext cx="12570143" cy="268605"/>
          </a:xfrm>
          <a:prstGeom prst="rect">
            <a:avLst/>
          </a:prstGeom>
          <a:noFill/>
          <a:ln/>
        </p:spPr>
        <p:txBody>
          <a:bodyPr wrap="non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Pulls requirements from JIRA and defines comprehensive test cases</a:t>
            </a:r>
            <a:endParaRPr lang="en-US" sz="1300" dirty="0"/>
          </a:p>
        </p:txBody>
      </p:sp>
      <p:sp>
        <p:nvSpPr>
          <p:cNvPr id="9" name="Shape 7"/>
          <p:cNvSpPr/>
          <p:nvPr/>
        </p:nvSpPr>
        <p:spPr>
          <a:xfrm>
            <a:off x="587573" y="3228975"/>
            <a:ext cx="13455253" cy="1013103"/>
          </a:xfrm>
          <a:prstGeom prst="roundRect">
            <a:avLst>
              <a:gd name="adj" fmla="val 6960"/>
            </a:avLst>
          </a:prstGeom>
          <a:solidFill>
            <a:srgbClr val="FFFFFF"/>
          </a:solidFill>
          <a:ln w="22860">
            <a:solidFill>
              <a:srgbClr val="BCDBD4"/>
            </a:solidFill>
            <a:prstDash val="solid"/>
          </a:ln>
        </p:spPr>
      </p:sp>
      <p:sp>
        <p:nvSpPr>
          <p:cNvPr id="10" name="Shape 8"/>
          <p:cNvSpPr/>
          <p:nvPr/>
        </p:nvSpPr>
        <p:spPr>
          <a:xfrm>
            <a:off x="610433" y="3251835"/>
            <a:ext cx="671513" cy="967383"/>
          </a:xfrm>
          <a:prstGeom prst="roundRect">
            <a:avLst>
              <a:gd name="adj" fmla="val 6416"/>
            </a:avLst>
          </a:prstGeom>
          <a:solidFill>
            <a:srgbClr val="D6F5EE"/>
          </a:solidFill>
          <a:ln/>
        </p:spPr>
      </p:sp>
      <p:sp>
        <p:nvSpPr>
          <p:cNvPr id="11" name="Text 9"/>
          <p:cNvSpPr/>
          <p:nvPr/>
        </p:nvSpPr>
        <p:spPr>
          <a:xfrm>
            <a:off x="816412" y="3578185"/>
            <a:ext cx="251817" cy="314682"/>
          </a:xfrm>
          <a:prstGeom prst="rect">
            <a:avLst/>
          </a:prstGeom>
          <a:noFill/>
          <a:ln/>
        </p:spPr>
        <p:txBody>
          <a:bodyPr wrap="none" lIns="0" tIns="0" rIns="0" bIns="0" rtlCol="0" anchor="t"/>
          <a:lstStyle/>
          <a:p>
            <a:pPr algn="l" indent="0" marL="0">
              <a:lnSpc>
                <a:spcPts val="1950"/>
              </a:lnSpc>
              <a:buNone/>
            </a:pPr>
            <a:r>
              <a:rPr lang="en-US" sz="1950" b="1" dirty="0">
                <a:solidFill>
                  <a:srgbClr val="333F70"/>
                </a:solidFill>
                <a:latin typeface="Unbounded Bold" pitchFamily="34" charset="0"/>
                <a:ea typeface="Unbounded Bold" pitchFamily="34" charset="-122"/>
                <a:cs typeface="Unbounded Bold" pitchFamily="34" charset="-120"/>
              </a:rPr>
              <a:t>2</a:t>
            </a:r>
            <a:endParaRPr lang="en-US" sz="1950" dirty="0"/>
          </a:p>
        </p:txBody>
      </p:sp>
      <p:sp>
        <p:nvSpPr>
          <p:cNvPr id="12" name="Text 10"/>
          <p:cNvSpPr/>
          <p:nvPr/>
        </p:nvSpPr>
        <p:spPr>
          <a:xfrm>
            <a:off x="1449824" y="3419713"/>
            <a:ext cx="3017044" cy="262295"/>
          </a:xfrm>
          <a:prstGeom prst="rect">
            <a:avLst/>
          </a:prstGeom>
          <a:noFill/>
          <a:ln/>
        </p:spPr>
        <p:txBody>
          <a:bodyPr wrap="none" lIns="0" tIns="0" rIns="0" bIns="0" rtlCol="0" anchor="t"/>
          <a:lstStyle/>
          <a:p>
            <a:pPr algn="l" indent="0" marL="0">
              <a:lnSpc>
                <a:spcPts val="2050"/>
              </a:lnSpc>
              <a:buNone/>
            </a:pPr>
            <a:r>
              <a:rPr lang="en-US" sz="1650" b="1" dirty="0">
                <a:solidFill>
                  <a:srgbClr val="333F70"/>
                </a:solidFill>
                <a:latin typeface="Unbounded Bold" pitchFamily="34" charset="0"/>
                <a:ea typeface="Unbounded Bold" pitchFamily="34" charset="-122"/>
                <a:cs typeface="Unbounded Bold" pitchFamily="34" charset="-120"/>
              </a:rPr>
              <a:t>Branch Creation &amp; TDD</a:t>
            </a:r>
            <a:endParaRPr lang="en-US" sz="1650" dirty="0"/>
          </a:p>
        </p:txBody>
      </p:sp>
      <p:sp>
        <p:nvSpPr>
          <p:cNvPr id="13" name="Text 11"/>
          <p:cNvSpPr/>
          <p:nvPr/>
        </p:nvSpPr>
        <p:spPr>
          <a:xfrm>
            <a:off x="1449824" y="3782735"/>
            <a:ext cx="12570143" cy="268605"/>
          </a:xfrm>
          <a:prstGeom prst="rect">
            <a:avLst/>
          </a:prstGeom>
          <a:noFill/>
          <a:ln/>
        </p:spPr>
        <p:txBody>
          <a:bodyPr wrap="non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Creates GitHub feature branches and implements Test-Driven Development recursively</a:t>
            </a:r>
            <a:endParaRPr lang="en-US" sz="1300" dirty="0"/>
          </a:p>
        </p:txBody>
      </p:sp>
      <p:sp>
        <p:nvSpPr>
          <p:cNvPr id="14" name="Shape 12"/>
          <p:cNvSpPr/>
          <p:nvPr/>
        </p:nvSpPr>
        <p:spPr>
          <a:xfrm>
            <a:off x="587573" y="4409956"/>
            <a:ext cx="13455253" cy="1013103"/>
          </a:xfrm>
          <a:prstGeom prst="roundRect">
            <a:avLst>
              <a:gd name="adj" fmla="val 6960"/>
            </a:avLst>
          </a:prstGeom>
          <a:solidFill>
            <a:srgbClr val="FFFFFF"/>
          </a:solidFill>
          <a:ln w="22860">
            <a:solidFill>
              <a:srgbClr val="BCDBD4"/>
            </a:solidFill>
            <a:prstDash val="solid"/>
          </a:ln>
        </p:spPr>
      </p:sp>
      <p:sp>
        <p:nvSpPr>
          <p:cNvPr id="15" name="Shape 13"/>
          <p:cNvSpPr/>
          <p:nvPr/>
        </p:nvSpPr>
        <p:spPr>
          <a:xfrm>
            <a:off x="610433" y="4432816"/>
            <a:ext cx="671513" cy="967383"/>
          </a:xfrm>
          <a:prstGeom prst="roundRect">
            <a:avLst>
              <a:gd name="adj" fmla="val 6416"/>
            </a:avLst>
          </a:prstGeom>
          <a:solidFill>
            <a:srgbClr val="D6F5EE"/>
          </a:solidFill>
          <a:ln/>
        </p:spPr>
      </p:sp>
      <p:sp>
        <p:nvSpPr>
          <p:cNvPr id="16" name="Text 14"/>
          <p:cNvSpPr/>
          <p:nvPr/>
        </p:nvSpPr>
        <p:spPr>
          <a:xfrm>
            <a:off x="816412" y="4759166"/>
            <a:ext cx="251817" cy="314682"/>
          </a:xfrm>
          <a:prstGeom prst="rect">
            <a:avLst/>
          </a:prstGeom>
          <a:noFill/>
          <a:ln/>
        </p:spPr>
        <p:txBody>
          <a:bodyPr wrap="none" lIns="0" tIns="0" rIns="0" bIns="0" rtlCol="0" anchor="t"/>
          <a:lstStyle/>
          <a:p>
            <a:pPr algn="l" indent="0" marL="0">
              <a:lnSpc>
                <a:spcPts val="1950"/>
              </a:lnSpc>
              <a:buNone/>
            </a:pPr>
            <a:r>
              <a:rPr lang="en-US" sz="1950" b="1" dirty="0">
                <a:solidFill>
                  <a:srgbClr val="333F70"/>
                </a:solidFill>
                <a:latin typeface="Unbounded Bold" pitchFamily="34" charset="0"/>
                <a:ea typeface="Unbounded Bold" pitchFamily="34" charset="-122"/>
                <a:cs typeface="Unbounded Bold" pitchFamily="34" charset="-120"/>
              </a:rPr>
              <a:t>3</a:t>
            </a:r>
            <a:endParaRPr lang="en-US" sz="1950" dirty="0"/>
          </a:p>
        </p:txBody>
      </p:sp>
      <p:sp>
        <p:nvSpPr>
          <p:cNvPr id="17" name="Text 15"/>
          <p:cNvSpPr/>
          <p:nvPr/>
        </p:nvSpPr>
        <p:spPr>
          <a:xfrm>
            <a:off x="1449824" y="4600694"/>
            <a:ext cx="2900958" cy="262295"/>
          </a:xfrm>
          <a:prstGeom prst="rect">
            <a:avLst/>
          </a:prstGeom>
          <a:noFill/>
          <a:ln/>
        </p:spPr>
        <p:txBody>
          <a:bodyPr wrap="none" lIns="0" tIns="0" rIns="0" bIns="0" rtlCol="0" anchor="t"/>
          <a:lstStyle/>
          <a:p>
            <a:pPr algn="l" indent="0" marL="0">
              <a:lnSpc>
                <a:spcPts val="2050"/>
              </a:lnSpc>
              <a:buNone/>
            </a:pPr>
            <a:r>
              <a:rPr lang="en-US" sz="1650" b="1" dirty="0">
                <a:solidFill>
                  <a:srgbClr val="333F70"/>
                </a:solidFill>
                <a:latin typeface="Unbounded Bold" pitchFamily="34" charset="0"/>
                <a:ea typeface="Unbounded Bold" pitchFamily="34" charset="-122"/>
                <a:cs typeface="Unbounded Bold" pitchFamily="34" charset="-120"/>
              </a:rPr>
              <a:t>Code &amp; Infrastructure</a:t>
            </a:r>
            <a:endParaRPr lang="en-US" sz="1650" dirty="0"/>
          </a:p>
        </p:txBody>
      </p:sp>
      <p:sp>
        <p:nvSpPr>
          <p:cNvPr id="18" name="Text 16"/>
          <p:cNvSpPr/>
          <p:nvPr/>
        </p:nvSpPr>
        <p:spPr>
          <a:xfrm>
            <a:off x="1449824" y="4963716"/>
            <a:ext cx="12570143" cy="268605"/>
          </a:xfrm>
          <a:prstGeom prst="rect">
            <a:avLst/>
          </a:prstGeom>
          <a:noFill/>
          <a:ln/>
        </p:spPr>
        <p:txBody>
          <a:bodyPr wrap="non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Develops application code, unit tests, automation tests, and AWS Terraform infrastructure</a:t>
            </a:r>
            <a:endParaRPr lang="en-US" sz="1300" dirty="0"/>
          </a:p>
        </p:txBody>
      </p:sp>
      <p:sp>
        <p:nvSpPr>
          <p:cNvPr id="19" name="Shape 17"/>
          <p:cNvSpPr/>
          <p:nvPr/>
        </p:nvSpPr>
        <p:spPr>
          <a:xfrm>
            <a:off x="587573" y="5590937"/>
            <a:ext cx="13455253" cy="1013103"/>
          </a:xfrm>
          <a:prstGeom prst="roundRect">
            <a:avLst>
              <a:gd name="adj" fmla="val 6960"/>
            </a:avLst>
          </a:prstGeom>
          <a:solidFill>
            <a:srgbClr val="FFFFFF"/>
          </a:solidFill>
          <a:ln w="22860">
            <a:solidFill>
              <a:srgbClr val="BCDBD4"/>
            </a:solidFill>
            <a:prstDash val="solid"/>
          </a:ln>
        </p:spPr>
      </p:sp>
      <p:sp>
        <p:nvSpPr>
          <p:cNvPr id="20" name="Shape 18"/>
          <p:cNvSpPr/>
          <p:nvPr/>
        </p:nvSpPr>
        <p:spPr>
          <a:xfrm>
            <a:off x="610433" y="5613797"/>
            <a:ext cx="671513" cy="967383"/>
          </a:xfrm>
          <a:prstGeom prst="roundRect">
            <a:avLst>
              <a:gd name="adj" fmla="val 6416"/>
            </a:avLst>
          </a:prstGeom>
          <a:solidFill>
            <a:srgbClr val="D6F5EE"/>
          </a:solidFill>
          <a:ln/>
        </p:spPr>
      </p:sp>
      <p:sp>
        <p:nvSpPr>
          <p:cNvPr id="21" name="Text 19"/>
          <p:cNvSpPr/>
          <p:nvPr/>
        </p:nvSpPr>
        <p:spPr>
          <a:xfrm>
            <a:off x="816412" y="5940147"/>
            <a:ext cx="251817" cy="314682"/>
          </a:xfrm>
          <a:prstGeom prst="rect">
            <a:avLst/>
          </a:prstGeom>
          <a:noFill/>
          <a:ln/>
        </p:spPr>
        <p:txBody>
          <a:bodyPr wrap="none" lIns="0" tIns="0" rIns="0" bIns="0" rtlCol="0" anchor="t"/>
          <a:lstStyle/>
          <a:p>
            <a:pPr algn="l" indent="0" marL="0">
              <a:lnSpc>
                <a:spcPts val="1950"/>
              </a:lnSpc>
              <a:buNone/>
            </a:pPr>
            <a:r>
              <a:rPr lang="en-US" sz="1950" b="1" dirty="0">
                <a:solidFill>
                  <a:srgbClr val="333F70"/>
                </a:solidFill>
                <a:latin typeface="Unbounded Bold" pitchFamily="34" charset="0"/>
                <a:ea typeface="Unbounded Bold" pitchFamily="34" charset="-122"/>
                <a:cs typeface="Unbounded Bold" pitchFamily="34" charset="-120"/>
              </a:rPr>
              <a:t>4</a:t>
            </a:r>
            <a:endParaRPr lang="en-US" sz="1950" dirty="0"/>
          </a:p>
        </p:txBody>
      </p:sp>
      <p:sp>
        <p:nvSpPr>
          <p:cNvPr id="22" name="Text 20"/>
          <p:cNvSpPr/>
          <p:nvPr/>
        </p:nvSpPr>
        <p:spPr>
          <a:xfrm>
            <a:off x="1449824" y="5781675"/>
            <a:ext cx="2742009" cy="262295"/>
          </a:xfrm>
          <a:prstGeom prst="rect">
            <a:avLst/>
          </a:prstGeom>
          <a:noFill/>
          <a:ln/>
        </p:spPr>
        <p:txBody>
          <a:bodyPr wrap="none" lIns="0" tIns="0" rIns="0" bIns="0" rtlCol="0" anchor="t"/>
          <a:lstStyle/>
          <a:p>
            <a:pPr algn="l" indent="0" marL="0">
              <a:lnSpc>
                <a:spcPts val="2050"/>
              </a:lnSpc>
              <a:buNone/>
            </a:pPr>
            <a:r>
              <a:rPr lang="en-US" sz="1650" b="1" dirty="0">
                <a:solidFill>
                  <a:srgbClr val="333F70"/>
                </a:solidFill>
                <a:latin typeface="Unbounded Bold" pitchFamily="34" charset="0"/>
                <a:ea typeface="Unbounded Bold" pitchFamily="34" charset="-122"/>
                <a:cs typeface="Unbounded Bold" pitchFamily="34" charset="-120"/>
              </a:rPr>
              <a:t>Quality Enforcement</a:t>
            </a:r>
            <a:endParaRPr lang="en-US" sz="1650" dirty="0"/>
          </a:p>
        </p:txBody>
      </p:sp>
      <p:sp>
        <p:nvSpPr>
          <p:cNvPr id="23" name="Text 21"/>
          <p:cNvSpPr/>
          <p:nvPr/>
        </p:nvSpPr>
        <p:spPr>
          <a:xfrm>
            <a:off x="1449824" y="6144697"/>
            <a:ext cx="12570143" cy="268605"/>
          </a:xfrm>
          <a:prstGeom prst="rect">
            <a:avLst/>
          </a:prstGeom>
          <a:noFill/>
          <a:ln/>
        </p:spPr>
        <p:txBody>
          <a:bodyPr wrap="non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Ensures &gt;90% test coverage, follows commit guidelines, manages PR workflows</a:t>
            </a:r>
            <a:endParaRPr lang="en-US" sz="1300" dirty="0"/>
          </a:p>
        </p:txBody>
      </p:sp>
      <p:sp>
        <p:nvSpPr>
          <p:cNvPr id="24" name="Shape 22"/>
          <p:cNvSpPr/>
          <p:nvPr/>
        </p:nvSpPr>
        <p:spPr>
          <a:xfrm>
            <a:off x="587573" y="6771918"/>
            <a:ext cx="13455253" cy="1013103"/>
          </a:xfrm>
          <a:prstGeom prst="roundRect">
            <a:avLst>
              <a:gd name="adj" fmla="val 6960"/>
            </a:avLst>
          </a:prstGeom>
          <a:solidFill>
            <a:srgbClr val="FFFFFF"/>
          </a:solidFill>
          <a:ln w="22860">
            <a:solidFill>
              <a:srgbClr val="BCDBD4"/>
            </a:solidFill>
            <a:prstDash val="solid"/>
          </a:ln>
        </p:spPr>
      </p:sp>
      <p:sp>
        <p:nvSpPr>
          <p:cNvPr id="25" name="Shape 23"/>
          <p:cNvSpPr/>
          <p:nvPr/>
        </p:nvSpPr>
        <p:spPr>
          <a:xfrm>
            <a:off x="610433" y="6794778"/>
            <a:ext cx="671513" cy="967383"/>
          </a:xfrm>
          <a:prstGeom prst="roundRect">
            <a:avLst>
              <a:gd name="adj" fmla="val 6416"/>
            </a:avLst>
          </a:prstGeom>
          <a:solidFill>
            <a:srgbClr val="D6F5EE"/>
          </a:solidFill>
          <a:ln/>
        </p:spPr>
      </p:sp>
      <p:sp>
        <p:nvSpPr>
          <p:cNvPr id="26" name="Text 24"/>
          <p:cNvSpPr/>
          <p:nvPr/>
        </p:nvSpPr>
        <p:spPr>
          <a:xfrm>
            <a:off x="816412" y="7121128"/>
            <a:ext cx="251817" cy="314682"/>
          </a:xfrm>
          <a:prstGeom prst="rect">
            <a:avLst/>
          </a:prstGeom>
          <a:noFill/>
          <a:ln/>
        </p:spPr>
        <p:txBody>
          <a:bodyPr wrap="none" lIns="0" tIns="0" rIns="0" bIns="0" rtlCol="0" anchor="t"/>
          <a:lstStyle/>
          <a:p>
            <a:pPr algn="l" indent="0" marL="0">
              <a:lnSpc>
                <a:spcPts val="1950"/>
              </a:lnSpc>
              <a:buNone/>
            </a:pPr>
            <a:r>
              <a:rPr lang="en-US" sz="1950" b="1" dirty="0">
                <a:solidFill>
                  <a:srgbClr val="333F70"/>
                </a:solidFill>
                <a:latin typeface="Unbounded Bold" pitchFamily="34" charset="0"/>
                <a:ea typeface="Unbounded Bold" pitchFamily="34" charset="-122"/>
                <a:cs typeface="Unbounded Bold" pitchFamily="34" charset="-120"/>
              </a:rPr>
              <a:t>5</a:t>
            </a:r>
            <a:endParaRPr lang="en-US" sz="1950" dirty="0"/>
          </a:p>
        </p:txBody>
      </p:sp>
      <p:sp>
        <p:nvSpPr>
          <p:cNvPr id="27" name="Text 25"/>
          <p:cNvSpPr/>
          <p:nvPr/>
        </p:nvSpPr>
        <p:spPr>
          <a:xfrm>
            <a:off x="1449824" y="6962656"/>
            <a:ext cx="3075742" cy="262295"/>
          </a:xfrm>
          <a:prstGeom prst="rect">
            <a:avLst/>
          </a:prstGeom>
          <a:noFill/>
          <a:ln/>
        </p:spPr>
        <p:txBody>
          <a:bodyPr wrap="none" lIns="0" tIns="0" rIns="0" bIns="0" rtlCol="0" anchor="t"/>
          <a:lstStyle/>
          <a:p>
            <a:pPr algn="l" indent="0" marL="0">
              <a:lnSpc>
                <a:spcPts val="2050"/>
              </a:lnSpc>
              <a:buNone/>
            </a:pPr>
            <a:r>
              <a:rPr lang="en-US" sz="1650" b="1" dirty="0">
                <a:solidFill>
                  <a:srgbClr val="333F70"/>
                </a:solidFill>
                <a:latin typeface="Unbounded Bold" pitchFamily="34" charset="0"/>
                <a:ea typeface="Unbounded Bold" pitchFamily="34" charset="-122"/>
                <a:cs typeface="Unbounded Bold" pitchFamily="34" charset="-120"/>
              </a:rPr>
              <a:t>Continuous Integration</a:t>
            </a:r>
            <a:endParaRPr lang="en-US" sz="1650" dirty="0"/>
          </a:p>
        </p:txBody>
      </p:sp>
      <p:sp>
        <p:nvSpPr>
          <p:cNvPr id="28" name="Text 26"/>
          <p:cNvSpPr/>
          <p:nvPr/>
        </p:nvSpPr>
        <p:spPr>
          <a:xfrm>
            <a:off x="1449824" y="7325678"/>
            <a:ext cx="12570143" cy="268605"/>
          </a:xfrm>
          <a:prstGeom prst="rect">
            <a:avLst/>
          </a:prstGeom>
          <a:noFill/>
          <a:ln/>
        </p:spPr>
        <p:txBody>
          <a:bodyPr wrap="none" lIns="0" tIns="0" rIns="0" bIns="0" rtlCol="0" anchor="t"/>
          <a:lstStyle/>
          <a:p>
            <a:pPr algn="l" indent="0" marL="0">
              <a:lnSpc>
                <a:spcPts val="2100"/>
              </a:lnSpc>
              <a:buNone/>
            </a:pPr>
            <a:r>
              <a:rPr lang="en-US" sz="1300" dirty="0">
                <a:solidFill>
                  <a:srgbClr val="333F70"/>
                </a:solidFill>
                <a:latin typeface="Open Sans" pitchFamily="34" charset="0"/>
                <a:ea typeface="Open Sans" pitchFamily="34" charset="-122"/>
                <a:cs typeface="Open Sans" pitchFamily="34" charset="-120"/>
              </a:rPr>
              <a:t>Automatically addresses feedback through AI and human review loops until merge-ready</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33757" y="419338"/>
            <a:ext cx="4999911" cy="476488"/>
          </a:xfrm>
          <a:prstGeom prst="rect">
            <a:avLst/>
          </a:prstGeom>
          <a:noFill/>
          <a:ln/>
        </p:spPr>
        <p:txBody>
          <a:bodyPr wrap="none" lIns="0" tIns="0" rIns="0" bIns="0" rtlCol="0" anchor="t"/>
          <a:lstStyle/>
          <a:p>
            <a:pPr algn="l" indent="0" marL="0">
              <a:lnSpc>
                <a:spcPts val="3750"/>
              </a:lnSpc>
              <a:buNone/>
            </a:pPr>
            <a:r>
              <a:rPr lang="en-US" sz="3000" b="1" dirty="0">
                <a:solidFill>
                  <a:srgbClr val="333F70"/>
                </a:solidFill>
                <a:latin typeface="Unbounded Bold" pitchFamily="34" charset="0"/>
                <a:ea typeface="Unbounded Bold" pitchFamily="34" charset="-122"/>
                <a:cs typeface="Unbounded Bold" pitchFamily="34" charset="-120"/>
              </a:rPr>
              <a:t>System Architecture</a:t>
            </a:r>
            <a:endParaRPr lang="en-US" sz="3000" dirty="0"/>
          </a:p>
        </p:txBody>
      </p:sp>
      <p:pic>
        <p:nvPicPr>
          <p:cNvPr id="3" name="Image 0" descr="preencoded.png">    </p:cNvPr>
          <p:cNvPicPr>
            <a:picLocks noChangeAspect="1"/>
          </p:cNvPicPr>
          <p:nvPr/>
        </p:nvPicPr>
        <p:blipFill>
          <a:blip r:embed="rId1"/>
          <a:stretch>
            <a:fillRect/>
          </a:stretch>
        </p:blipFill>
        <p:spPr>
          <a:xfrm>
            <a:off x="533757" y="1200745"/>
            <a:ext cx="13562886" cy="7515106"/>
          </a:xfrm>
          <a:prstGeom prst="rect">
            <a:avLst/>
          </a:prstGeom>
        </p:spPr>
      </p:pic>
      <p:sp>
        <p:nvSpPr>
          <p:cNvPr id="4" name="Text 1"/>
          <p:cNvSpPr/>
          <p:nvPr/>
        </p:nvSpPr>
        <p:spPr>
          <a:xfrm>
            <a:off x="6011835" y="4412143"/>
            <a:ext cx="2863988" cy="374650"/>
          </a:xfrm>
          <a:prstGeom prst="rect">
            <a:avLst/>
          </a:prstGeom>
          <a:noFill/>
          <a:ln/>
        </p:spPr>
        <p:txBody>
          <a:bodyPr wrap="none" lIns="0" tIns="0" rIns="0" bIns="0" rtlCol="0" anchor="t"/>
          <a:lstStyle/>
          <a:p>
            <a:pPr algn="ctr" indent="0" marL="0">
              <a:lnSpc>
                <a:spcPts val="1650"/>
              </a:lnSpc>
              <a:buNone/>
            </a:pPr>
            <a:r>
              <a:rPr lang="en-US" sz="1350" b="1" dirty="0">
                <a:solidFill>
                  <a:srgbClr val="FFFFFF"/>
                </a:solidFill>
                <a:latin typeface="Unbounded Bold" pitchFamily="34" charset="0"/>
                <a:ea typeface="Unbounded Bold" pitchFamily="34" charset="-122"/>
                <a:cs typeface="Unbounded Bold" pitchFamily="34" charset="-120"/>
              </a:rPr>
              <a:t>Teams Hub</a:t>
            </a:r>
            <a:endParaRPr lang="en-US" sz="1350" dirty="0"/>
          </a:p>
        </p:txBody>
      </p:sp>
      <p:sp>
        <p:nvSpPr>
          <p:cNvPr id="5" name="Text 2"/>
          <p:cNvSpPr/>
          <p:nvPr/>
        </p:nvSpPr>
        <p:spPr>
          <a:xfrm>
            <a:off x="6011835" y="4893359"/>
            <a:ext cx="2863988" cy="599440"/>
          </a:xfrm>
          <a:prstGeom prst="rect">
            <a:avLst/>
          </a:prstGeom>
          <a:noFill/>
          <a:ln/>
        </p:spPr>
        <p:txBody>
          <a:bodyPr wrap="square" lIns="0" tIns="0" rIns="0" bIns="0" rtlCol="0" anchor="t"/>
          <a:lstStyle/>
          <a:p>
            <a:pPr algn="ctr" indent="0" marL="0">
              <a:lnSpc>
                <a:spcPts val="1350"/>
              </a:lnSpc>
              <a:buNone/>
            </a:pPr>
            <a:r>
              <a:rPr lang="en-US" sz="1050" dirty="0">
                <a:solidFill>
                  <a:srgbClr val="FFFFFF"/>
                </a:solidFill>
                <a:latin typeface="Open Sans" pitchFamily="34" charset="0"/>
                <a:ea typeface="Open Sans" pitchFamily="34" charset="-122"/>
                <a:cs typeface="Open Sans" pitchFamily="34" charset="-120"/>
              </a:rPr>
              <a:t>Central notifications and workflow orchestration</a:t>
            </a:r>
            <a:endParaRPr lang="en-US" sz="1050" dirty="0"/>
          </a:p>
        </p:txBody>
      </p:sp>
      <p:sp>
        <p:nvSpPr>
          <p:cNvPr id="6" name="Text 3"/>
          <p:cNvSpPr/>
          <p:nvPr/>
        </p:nvSpPr>
        <p:spPr>
          <a:xfrm>
            <a:off x="10321139" y="4532030"/>
            <a:ext cx="2997198" cy="374650"/>
          </a:xfrm>
          <a:prstGeom prst="rect">
            <a:avLst/>
          </a:prstGeom>
          <a:noFill/>
          <a:ln/>
        </p:spPr>
        <p:txBody>
          <a:bodyPr wrap="none" lIns="0" tIns="0" rIns="0" bIns="0" rtlCol="0" anchor="t"/>
          <a:lstStyle/>
          <a:p>
            <a:pPr algn="ctr" indent="0" marL="0">
              <a:lnSpc>
                <a:spcPts val="1650"/>
              </a:lnSpc>
              <a:buNone/>
            </a:pPr>
            <a:r>
              <a:rPr lang="en-US" sz="1350" b="1" dirty="0">
                <a:solidFill>
                  <a:srgbClr val="FFFFFF"/>
                </a:solidFill>
                <a:latin typeface="Unbounded Bold" pitchFamily="34" charset="0"/>
                <a:ea typeface="Unbounded Bold" pitchFamily="34" charset="-122"/>
                <a:cs typeface="Unbounded Bold" pitchFamily="34" charset="-120"/>
              </a:rPr>
              <a:t>LUMINA Agent</a:t>
            </a:r>
            <a:endParaRPr lang="en-US" sz="1350" dirty="0"/>
          </a:p>
        </p:txBody>
      </p:sp>
      <p:sp>
        <p:nvSpPr>
          <p:cNvPr id="7" name="Text 4"/>
          <p:cNvSpPr/>
          <p:nvPr/>
        </p:nvSpPr>
        <p:spPr>
          <a:xfrm>
            <a:off x="10167950" y="5013247"/>
            <a:ext cx="3303577" cy="599440"/>
          </a:xfrm>
          <a:prstGeom prst="rect">
            <a:avLst/>
          </a:prstGeom>
          <a:noFill/>
          <a:ln/>
        </p:spPr>
        <p:txBody>
          <a:bodyPr wrap="square" lIns="0" tIns="0" rIns="0" bIns="0" rtlCol="0" anchor="t"/>
          <a:lstStyle/>
          <a:p>
            <a:pPr algn="ctr" indent="0" marL="0">
              <a:lnSpc>
                <a:spcPts val="1350"/>
              </a:lnSpc>
              <a:buNone/>
            </a:pPr>
            <a:r>
              <a:rPr lang="en-US" sz="1050" dirty="0">
                <a:solidFill>
                  <a:srgbClr val="FFFFFF"/>
                </a:solidFill>
                <a:latin typeface="Open Sans" pitchFamily="34" charset="0"/>
                <a:ea typeface="Open Sans" pitchFamily="34" charset="-122"/>
                <a:cs typeface="Open Sans" pitchFamily="34" charset="-120"/>
              </a:rPr>
              <a:t>Integrates Confluence and creates JIRA tickets</a:t>
            </a:r>
            <a:endParaRPr lang="en-US" sz="1050" dirty="0"/>
          </a:p>
        </p:txBody>
      </p:sp>
      <p:sp>
        <p:nvSpPr>
          <p:cNvPr id="8" name="Text 5"/>
          <p:cNvSpPr/>
          <p:nvPr/>
        </p:nvSpPr>
        <p:spPr>
          <a:xfrm>
            <a:off x="1289585" y="6450237"/>
            <a:ext cx="2997198" cy="374650"/>
          </a:xfrm>
          <a:prstGeom prst="rect">
            <a:avLst/>
          </a:prstGeom>
          <a:noFill/>
          <a:ln/>
        </p:spPr>
        <p:txBody>
          <a:bodyPr wrap="none" lIns="0" tIns="0" rIns="0" bIns="0" rtlCol="0" anchor="t"/>
          <a:lstStyle/>
          <a:p>
            <a:pPr algn="ctr" indent="0" marL="0">
              <a:lnSpc>
                <a:spcPts val="1650"/>
              </a:lnSpc>
              <a:buNone/>
            </a:pPr>
            <a:r>
              <a:rPr lang="en-US" sz="1350" b="1" dirty="0">
                <a:solidFill>
                  <a:srgbClr val="FFFFFF"/>
                </a:solidFill>
                <a:latin typeface="Unbounded Bold" pitchFamily="34" charset="0"/>
                <a:ea typeface="Unbounded Bold" pitchFamily="34" charset="-122"/>
                <a:cs typeface="Unbounded Bold" pitchFamily="34" charset="-120"/>
              </a:rPr>
              <a:t>HELIX Agent</a:t>
            </a:r>
            <a:endParaRPr lang="en-US" sz="1350" dirty="0"/>
          </a:p>
        </p:txBody>
      </p:sp>
      <p:sp>
        <p:nvSpPr>
          <p:cNvPr id="9" name="Text 6"/>
          <p:cNvSpPr/>
          <p:nvPr/>
        </p:nvSpPr>
        <p:spPr>
          <a:xfrm>
            <a:off x="1136394" y="6931454"/>
            <a:ext cx="3303577" cy="599439"/>
          </a:xfrm>
          <a:prstGeom prst="rect">
            <a:avLst/>
          </a:prstGeom>
          <a:noFill/>
          <a:ln/>
        </p:spPr>
        <p:txBody>
          <a:bodyPr wrap="square" lIns="0" tIns="0" rIns="0" bIns="0" rtlCol="0" anchor="t"/>
          <a:lstStyle/>
          <a:p>
            <a:pPr algn="ctr" indent="0" marL="0">
              <a:lnSpc>
                <a:spcPts val="1350"/>
              </a:lnSpc>
              <a:buNone/>
            </a:pPr>
            <a:r>
              <a:rPr lang="en-US" sz="1050" dirty="0">
                <a:solidFill>
                  <a:srgbClr val="FFFFFF"/>
                </a:solidFill>
                <a:latin typeface="Open Sans" pitchFamily="34" charset="0"/>
                <a:ea typeface="Open Sans" pitchFamily="34" charset="-122"/>
                <a:cs typeface="Open Sans" pitchFamily="34" charset="-120"/>
              </a:rPr>
              <a:t>Aggregates tickets, manages GitHub and AWS</a:t>
            </a:r>
            <a:endParaRPr lang="en-US" sz="1050" dirty="0"/>
          </a:p>
        </p:txBody>
      </p:sp>
      <p:sp>
        <p:nvSpPr>
          <p:cNvPr id="10" name="Text 7"/>
          <p:cNvSpPr/>
          <p:nvPr/>
        </p:nvSpPr>
        <p:spPr>
          <a:xfrm>
            <a:off x="1662569" y="1987743"/>
            <a:ext cx="2997197" cy="374650"/>
          </a:xfrm>
          <a:prstGeom prst="rect">
            <a:avLst/>
          </a:prstGeom>
          <a:noFill/>
          <a:ln/>
        </p:spPr>
        <p:txBody>
          <a:bodyPr wrap="none" lIns="0" tIns="0" rIns="0" bIns="0" rtlCol="0" anchor="t"/>
          <a:lstStyle/>
          <a:p>
            <a:pPr algn="ctr" indent="0" marL="0">
              <a:lnSpc>
                <a:spcPts val="1650"/>
              </a:lnSpc>
              <a:buNone/>
            </a:pPr>
            <a:r>
              <a:rPr lang="en-US" sz="1350" b="1" dirty="0">
                <a:solidFill>
                  <a:srgbClr val="333F70"/>
                </a:solidFill>
                <a:latin typeface="Unbounded Bold" pitchFamily="34" charset="0"/>
                <a:ea typeface="Unbounded Bold" pitchFamily="34" charset="-122"/>
                <a:cs typeface="Unbounded Bold" pitchFamily="34" charset="-120"/>
              </a:rPr>
              <a:t>NEXUS Agent</a:t>
            </a:r>
            <a:endParaRPr lang="en-US" sz="1350" dirty="0"/>
          </a:p>
        </p:txBody>
      </p:sp>
      <p:sp>
        <p:nvSpPr>
          <p:cNvPr id="11" name="Text 8"/>
          <p:cNvSpPr/>
          <p:nvPr/>
        </p:nvSpPr>
        <p:spPr>
          <a:xfrm>
            <a:off x="1509379" y="2468960"/>
            <a:ext cx="3303577" cy="599439"/>
          </a:xfrm>
          <a:prstGeom prst="rect">
            <a:avLst/>
          </a:prstGeom>
          <a:noFill/>
          <a:ln/>
        </p:spPr>
        <p:txBody>
          <a:bodyPr wrap="square" lIns="0" tIns="0" rIns="0" bIns="0" rtlCol="0" anchor="t"/>
          <a:lstStyle/>
          <a:p>
            <a:pPr algn="ctr" indent="0" marL="0">
              <a:lnSpc>
                <a:spcPts val="1350"/>
              </a:lnSpc>
              <a:buNone/>
            </a:pPr>
            <a:r>
              <a:rPr lang="en-US" sz="1050" dirty="0">
                <a:solidFill>
                  <a:srgbClr val="333F70"/>
                </a:solidFill>
                <a:latin typeface="Open Sans" pitchFamily="34" charset="0"/>
                <a:ea typeface="Open Sans" pitchFamily="34" charset="-122"/>
                <a:cs typeface="Open Sans" pitchFamily="34" charset="-120"/>
              </a:rPr>
              <a:t>Reads logs and creates JIRA tickets</a:t>
            </a:r>
            <a:endParaRPr lang="en-US" sz="1050" dirty="0"/>
          </a:p>
        </p:txBody>
      </p:sp>
      <p:sp>
        <p:nvSpPr>
          <p:cNvPr id="12" name="Text 9"/>
          <p:cNvSpPr/>
          <p:nvPr/>
        </p:nvSpPr>
        <p:spPr>
          <a:xfrm>
            <a:off x="533757" y="8887420"/>
            <a:ext cx="13562886" cy="487918"/>
          </a:xfrm>
          <a:prstGeom prst="rect">
            <a:avLst/>
          </a:prstGeom>
          <a:noFill/>
          <a:ln/>
        </p:spPr>
        <p:txBody>
          <a:bodyPr wrap="square" lIns="0" tIns="0" rIns="0" bIns="0" rtlCol="0" anchor="t"/>
          <a:lstStyle/>
          <a:p>
            <a:pPr algn="l" indent="0" marL="0">
              <a:lnSpc>
                <a:spcPts val="1900"/>
              </a:lnSpc>
              <a:buNone/>
            </a:pPr>
            <a:r>
              <a:rPr lang="en-US" sz="1200" dirty="0">
                <a:solidFill>
                  <a:srgbClr val="333F70"/>
                </a:solidFill>
                <a:latin typeface="Open Sans" pitchFamily="34" charset="0"/>
                <a:ea typeface="Open Sans" pitchFamily="34" charset="-122"/>
                <a:cs typeface="Open Sans" pitchFamily="34" charset="-120"/>
              </a:rPr>
              <a:t>Our agent ecosystem integrates seamlessly with existing tools: Application Logs, Confluence, JIRA, GitHub, AWS, and Microsoft Teams. Each agent communicates through well-defined interfaces, ensuring transparency and collaboration at every step.</a:t>
            </a:r>
            <a:endParaRPr lang="en-US"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96835" y="311825"/>
            <a:ext cx="6761798"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Expected Impact: Measurable Results</a:t>
            </a:r>
            <a:endParaRPr lang="en-US" sz="2200" dirty="0"/>
          </a:p>
        </p:txBody>
      </p:sp>
      <p:sp>
        <p:nvSpPr>
          <p:cNvPr id="3" name="Text 1"/>
          <p:cNvSpPr/>
          <p:nvPr/>
        </p:nvSpPr>
        <p:spPr>
          <a:xfrm>
            <a:off x="396835" y="949523"/>
            <a:ext cx="1701165" cy="212646"/>
          </a:xfrm>
          <a:prstGeom prst="rect">
            <a:avLst/>
          </a:prstGeom>
          <a:noFill/>
          <a:ln/>
        </p:spPr>
        <p:txBody>
          <a:bodyPr wrap="none" lIns="0" tIns="0" rIns="0" bIns="0" rtlCol="0" anchor="t"/>
          <a:lstStyle/>
          <a:p>
            <a:pPr algn="l" indent="0" marL="0">
              <a:lnSpc>
                <a:spcPts val="1650"/>
              </a:lnSpc>
              <a:buNone/>
            </a:pPr>
            <a:r>
              <a:rPr lang="en-US" sz="1300" b="1" dirty="0">
                <a:solidFill>
                  <a:srgbClr val="333F70"/>
                </a:solidFill>
                <a:latin typeface="Unbounded Bold" pitchFamily="34" charset="0"/>
                <a:ea typeface="Unbounded Bold" pitchFamily="34" charset="-122"/>
                <a:cs typeface="Unbounded Bold" pitchFamily="34" charset="-120"/>
              </a:rPr>
              <a:t>Time Savings</a:t>
            </a:r>
            <a:endParaRPr lang="en-US" sz="1300" dirty="0"/>
          </a:p>
        </p:txBody>
      </p:sp>
      <p:sp>
        <p:nvSpPr>
          <p:cNvPr id="4" name="Text 2"/>
          <p:cNvSpPr/>
          <p:nvPr/>
        </p:nvSpPr>
        <p:spPr>
          <a:xfrm>
            <a:off x="3089196" y="2026801"/>
            <a:ext cx="1394936" cy="283488"/>
          </a:xfrm>
          <a:prstGeom prst="rect">
            <a:avLst/>
          </a:prstGeom>
          <a:noFill/>
          <a:ln/>
        </p:spPr>
        <p:txBody>
          <a:bodyPr wrap="none" lIns="0" tIns="0" rIns="0" bIns="0" rtlCol="0" anchor="t"/>
          <a:lstStyle/>
          <a:p>
            <a:pPr algn="ctr" indent="0" marL="0">
              <a:lnSpc>
                <a:spcPts val="2200"/>
              </a:lnSpc>
              <a:buNone/>
            </a:pPr>
            <a:r>
              <a:rPr lang="en-US" sz="2200" b="1" dirty="0">
                <a:solidFill>
                  <a:srgbClr val="333F70"/>
                </a:solidFill>
                <a:latin typeface="Unbounded Bold" pitchFamily="34" charset="0"/>
                <a:ea typeface="Unbounded Bold" pitchFamily="34" charset="-122"/>
                <a:cs typeface="Unbounded Bold" pitchFamily="34" charset="-120"/>
              </a:rPr>
              <a:t>50-60%</a:t>
            </a:r>
            <a:endParaRPr lang="en-US" sz="2200" dirty="0"/>
          </a:p>
        </p:txBody>
      </p:sp>
      <p:pic>
        <p:nvPicPr>
          <p:cNvPr id="5" name="Image 0" descr="preencoded.png">    </p:cNvPr>
          <p:cNvPicPr>
            <a:picLocks noChangeAspect="1"/>
          </p:cNvPicPr>
          <p:nvPr/>
        </p:nvPicPr>
        <p:blipFill>
          <a:blip r:embed="rId1"/>
          <a:stretch>
            <a:fillRect/>
          </a:stretch>
        </p:blipFill>
        <p:spPr>
          <a:xfrm>
            <a:off x="2936200" y="1318022"/>
            <a:ext cx="1701165" cy="1701165"/>
          </a:xfrm>
          <a:prstGeom prst="rect">
            <a:avLst/>
          </a:prstGeom>
        </p:spPr>
      </p:pic>
      <p:sp>
        <p:nvSpPr>
          <p:cNvPr id="6" name="Text 3"/>
          <p:cNvSpPr/>
          <p:nvPr/>
        </p:nvSpPr>
        <p:spPr>
          <a:xfrm>
            <a:off x="3078004" y="3160871"/>
            <a:ext cx="1417558" cy="177165"/>
          </a:xfrm>
          <a:prstGeom prst="rect">
            <a:avLst/>
          </a:prstGeom>
          <a:noFill/>
          <a:ln/>
        </p:spPr>
        <p:txBody>
          <a:bodyPr wrap="none" lIns="0" tIns="0" rIns="0" bIns="0" rtlCol="0" anchor="t"/>
          <a:lstStyle/>
          <a:p>
            <a:pPr algn="ctr" indent="0" marL="0">
              <a:lnSpc>
                <a:spcPts val="1350"/>
              </a:lnSpc>
              <a:buNone/>
            </a:pPr>
            <a:r>
              <a:rPr lang="en-US" sz="1100" b="1" dirty="0">
                <a:solidFill>
                  <a:srgbClr val="333F70"/>
                </a:solidFill>
                <a:latin typeface="Unbounded Bold" pitchFamily="34" charset="0"/>
                <a:ea typeface="Unbounded Bold" pitchFamily="34" charset="-122"/>
                <a:cs typeface="Unbounded Bold" pitchFamily="34" charset="-120"/>
              </a:rPr>
              <a:t>Log Analysis</a:t>
            </a:r>
            <a:endParaRPr lang="en-US" sz="1100" dirty="0"/>
          </a:p>
        </p:txBody>
      </p:sp>
      <p:sp>
        <p:nvSpPr>
          <p:cNvPr id="7" name="Text 4"/>
          <p:cNvSpPr/>
          <p:nvPr/>
        </p:nvSpPr>
        <p:spPr>
          <a:xfrm>
            <a:off x="396835" y="3451384"/>
            <a:ext cx="6780014" cy="181451"/>
          </a:xfrm>
          <a:prstGeom prst="rect">
            <a:avLst/>
          </a:prstGeom>
          <a:noFill/>
          <a:ln/>
        </p:spPr>
        <p:txBody>
          <a:bodyPr wrap="none" lIns="0" tIns="0" rIns="0" bIns="0" rtlCol="0" anchor="t"/>
          <a:lstStyle/>
          <a:p>
            <a:pPr algn="ctr" indent="0" marL="0">
              <a:lnSpc>
                <a:spcPts val="1400"/>
              </a:lnSpc>
              <a:buNone/>
            </a:pPr>
            <a:r>
              <a:rPr lang="en-US" sz="850" dirty="0">
                <a:solidFill>
                  <a:srgbClr val="333F70"/>
                </a:solidFill>
                <a:latin typeface="Open Sans" pitchFamily="34" charset="0"/>
                <a:ea typeface="Open Sans" pitchFamily="34" charset="-122"/>
                <a:cs typeface="Open Sans" pitchFamily="34" charset="-120"/>
              </a:rPr>
              <a:t>Reduction in time spent</a:t>
            </a:r>
            <a:endParaRPr lang="en-US" sz="850" dirty="0"/>
          </a:p>
        </p:txBody>
      </p:sp>
      <p:sp>
        <p:nvSpPr>
          <p:cNvPr id="8" name="Text 5"/>
          <p:cNvSpPr/>
          <p:nvPr/>
        </p:nvSpPr>
        <p:spPr>
          <a:xfrm>
            <a:off x="3089196" y="4596765"/>
            <a:ext cx="1394936" cy="283488"/>
          </a:xfrm>
          <a:prstGeom prst="rect">
            <a:avLst/>
          </a:prstGeom>
          <a:noFill/>
          <a:ln/>
        </p:spPr>
        <p:txBody>
          <a:bodyPr wrap="none" lIns="0" tIns="0" rIns="0" bIns="0" rtlCol="0" anchor="t"/>
          <a:lstStyle/>
          <a:p>
            <a:pPr algn="ctr" indent="0" marL="0">
              <a:lnSpc>
                <a:spcPts val="2200"/>
              </a:lnSpc>
              <a:buNone/>
            </a:pPr>
            <a:r>
              <a:rPr lang="en-US" sz="2200" b="1" dirty="0">
                <a:solidFill>
                  <a:srgbClr val="333F70"/>
                </a:solidFill>
                <a:latin typeface="Unbounded Bold" pitchFamily="34" charset="0"/>
                <a:ea typeface="Unbounded Bold" pitchFamily="34" charset="-122"/>
                <a:cs typeface="Unbounded Bold" pitchFamily="34" charset="-120"/>
              </a:rPr>
              <a:t>30-35%</a:t>
            </a:r>
            <a:endParaRPr lang="en-US" sz="2200" dirty="0"/>
          </a:p>
        </p:txBody>
      </p:sp>
      <p:pic>
        <p:nvPicPr>
          <p:cNvPr id="9" name="Image 1" descr="preencoded.png">    </p:cNvPr>
          <p:cNvPicPr>
            <a:picLocks noChangeAspect="1"/>
          </p:cNvPicPr>
          <p:nvPr/>
        </p:nvPicPr>
        <p:blipFill>
          <a:blip r:embed="rId2"/>
          <a:stretch>
            <a:fillRect/>
          </a:stretch>
        </p:blipFill>
        <p:spPr>
          <a:xfrm>
            <a:off x="2936200" y="3887986"/>
            <a:ext cx="1701165" cy="1701165"/>
          </a:xfrm>
          <a:prstGeom prst="rect">
            <a:avLst/>
          </a:prstGeom>
        </p:spPr>
      </p:pic>
      <p:sp>
        <p:nvSpPr>
          <p:cNvPr id="10" name="Text 6"/>
          <p:cNvSpPr/>
          <p:nvPr/>
        </p:nvSpPr>
        <p:spPr>
          <a:xfrm>
            <a:off x="3078004" y="5730835"/>
            <a:ext cx="1417558" cy="177165"/>
          </a:xfrm>
          <a:prstGeom prst="rect">
            <a:avLst/>
          </a:prstGeom>
          <a:noFill/>
          <a:ln/>
        </p:spPr>
        <p:txBody>
          <a:bodyPr wrap="none" lIns="0" tIns="0" rIns="0" bIns="0" rtlCol="0" anchor="t"/>
          <a:lstStyle/>
          <a:p>
            <a:pPr algn="ctr" indent="0" marL="0">
              <a:lnSpc>
                <a:spcPts val="1350"/>
              </a:lnSpc>
              <a:buNone/>
            </a:pPr>
            <a:r>
              <a:rPr lang="en-US" sz="1100" b="1" dirty="0">
                <a:solidFill>
                  <a:srgbClr val="333F70"/>
                </a:solidFill>
                <a:latin typeface="Unbounded Bold" pitchFamily="34" charset="0"/>
                <a:ea typeface="Unbounded Bold" pitchFamily="34" charset="-122"/>
                <a:cs typeface="Unbounded Bold" pitchFamily="34" charset="-120"/>
              </a:rPr>
              <a:t>Requirements</a:t>
            </a:r>
            <a:endParaRPr lang="en-US" sz="1100" dirty="0"/>
          </a:p>
        </p:txBody>
      </p:sp>
      <p:sp>
        <p:nvSpPr>
          <p:cNvPr id="11" name="Text 7"/>
          <p:cNvSpPr/>
          <p:nvPr/>
        </p:nvSpPr>
        <p:spPr>
          <a:xfrm>
            <a:off x="396835" y="6021348"/>
            <a:ext cx="6780014" cy="181451"/>
          </a:xfrm>
          <a:prstGeom prst="rect">
            <a:avLst/>
          </a:prstGeom>
          <a:noFill/>
          <a:ln/>
        </p:spPr>
        <p:txBody>
          <a:bodyPr wrap="none" lIns="0" tIns="0" rIns="0" bIns="0" rtlCol="0" anchor="t"/>
          <a:lstStyle/>
          <a:p>
            <a:pPr algn="ctr" indent="0" marL="0">
              <a:lnSpc>
                <a:spcPts val="1400"/>
              </a:lnSpc>
              <a:buNone/>
            </a:pPr>
            <a:r>
              <a:rPr lang="en-US" sz="850" dirty="0">
                <a:solidFill>
                  <a:srgbClr val="333F70"/>
                </a:solidFill>
                <a:latin typeface="Open Sans" pitchFamily="34" charset="0"/>
                <a:ea typeface="Open Sans" pitchFamily="34" charset="-122"/>
                <a:cs typeface="Open Sans" pitchFamily="34" charset="-120"/>
              </a:rPr>
              <a:t>Faster processing</a:t>
            </a:r>
            <a:endParaRPr lang="en-US" sz="850" dirty="0"/>
          </a:p>
        </p:txBody>
      </p:sp>
      <p:sp>
        <p:nvSpPr>
          <p:cNvPr id="12" name="Text 8"/>
          <p:cNvSpPr/>
          <p:nvPr/>
        </p:nvSpPr>
        <p:spPr>
          <a:xfrm>
            <a:off x="3089196" y="7166729"/>
            <a:ext cx="1394936" cy="283488"/>
          </a:xfrm>
          <a:prstGeom prst="rect">
            <a:avLst/>
          </a:prstGeom>
          <a:noFill/>
          <a:ln/>
        </p:spPr>
        <p:txBody>
          <a:bodyPr wrap="none" lIns="0" tIns="0" rIns="0" bIns="0" rtlCol="0" anchor="t"/>
          <a:lstStyle/>
          <a:p>
            <a:pPr algn="ctr" indent="0" marL="0">
              <a:lnSpc>
                <a:spcPts val="2200"/>
              </a:lnSpc>
              <a:buNone/>
            </a:pPr>
            <a:r>
              <a:rPr lang="en-US" sz="2200" b="1" dirty="0">
                <a:solidFill>
                  <a:srgbClr val="333F70"/>
                </a:solidFill>
                <a:latin typeface="Unbounded Bold" pitchFamily="34" charset="0"/>
                <a:ea typeface="Unbounded Bold" pitchFamily="34" charset="-122"/>
                <a:cs typeface="Unbounded Bold" pitchFamily="34" charset="-120"/>
              </a:rPr>
              <a:t>50-60%</a:t>
            </a:r>
            <a:endParaRPr lang="en-US" sz="2200" dirty="0"/>
          </a:p>
        </p:txBody>
      </p:sp>
      <p:pic>
        <p:nvPicPr>
          <p:cNvPr id="13" name="Image 2" descr="preencoded.png">    </p:cNvPr>
          <p:cNvPicPr>
            <a:picLocks noChangeAspect="1"/>
          </p:cNvPicPr>
          <p:nvPr/>
        </p:nvPicPr>
        <p:blipFill>
          <a:blip r:embed="rId3"/>
          <a:stretch>
            <a:fillRect/>
          </a:stretch>
        </p:blipFill>
        <p:spPr>
          <a:xfrm>
            <a:off x="2936200" y="6457950"/>
            <a:ext cx="1701165" cy="1701165"/>
          </a:xfrm>
          <a:prstGeom prst="rect">
            <a:avLst/>
          </a:prstGeom>
        </p:spPr>
      </p:pic>
      <p:sp>
        <p:nvSpPr>
          <p:cNvPr id="14" name="Text 9"/>
          <p:cNvSpPr/>
          <p:nvPr/>
        </p:nvSpPr>
        <p:spPr>
          <a:xfrm>
            <a:off x="3078004" y="8300799"/>
            <a:ext cx="1417558" cy="177165"/>
          </a:xfrm>
          <a:prstGeom prst="rect">
            <a:avLst/>
          </a:prstGeom>
          <a:noFill/>
          <a:ln/>
        </p:spPr>
        <p:txBody>
          <a:bodyPr wrap="none" lIns="0" tIns="0" rIns="0" bIns="0" rtlCol="0" anchor="t"/>
          <a:lstStyle/>
          <a:p>
            <a:pPr algn="ctr" indent="0" marL="0">
              <a:lnSpc>
                <a:spcPts val="1350"/>
              </a:lnSpc>
              <a:buNone/>
            </a:pPr>
            <a:r>
              <a:rPr lang="en-US" sz="1100" b="1" dirty="0">
                <a:solidFill>
                  <a:srgbClr val="333F70"/>
                </a:solidFill>
                <a:latin typeface="Unbounded Bold" pitchFamily="34" charset="0"/>
                <a:ea typeface="Unbounded Bold" pitchFamily="34" charset="-122"/>
                <a:cs typeface="Unbounded Bold" pitchFamily="34" charset="-120"/>
              </a:rPr>
              <a:t>Development</a:t>
            </a:r>
            <a:endParaRPr lang="en-US" sz="1100" dirty="0"/>
          </a:p>
        </p:txBody>
      </p:sp>
      <p:sp>
        <p:nvSpPr>
          <p:cNvPr id="15" name="Text 10"/>
          <p:cNvSpPr/>
          <p:nvPr/>
        </p:nvSpPr>
        <p:spPr>
          <a:xfrm>
            <a:off x="396835" y="8591312"/>
            <a:ext cx="6780014" cy="181451"/>
          </a:xfrm>
          <a:prstGeom prst="rect">
            <a:avLst/>
          </a:prstGeom>
          <a:noFill/>
          <a:ln/>
        </p:spPr>
        <p:txBody>
          <a:bodyPr wrap="none" lIns="0" tIns="0" rIns="0" bIns="0" rtlCol="0" anchor="t"/>
          <a:lstStyle/>
          <a:p>
            <a:pPr algn="ctr" indent="0" marL="0">
              <a:lnSpc>
                <a:spcPts val="1400"/>
              </a:lnSpc>
              <a:buNone/>
            </a:pPr>
            <a:r>
              <a:rPr lang="en-US" sz="850" dirty="0">
                <a:solidFill>
                  <a:srgbClr val="333F70"/>
                </a:solidFill>
                <a:latin typeface="Open Sans" pitchFamily="34" charset="0"/>
                <a:ea typeface="Open Sans" pitchFamily="34" charset="-122"/>
                <a:cs typeface="Open Sans" pitchFamily="34" charset="-120"/>
              </a:rPr>
              <a:t>Quicker cycles</a:t>
            </a:r>
            <a:endParaRPr lang="en-US" sz="850" dirty="0"/>
          </a:p>
        </p:txBody>
      </p:sp>
      <p:sp>
        <p:nvSpPr>
          <p:cNvPr id="16" name="Text 11"/>
          <p:cNvSpPr/>
          <p:nvPr/>
        </p:nvSpPr>
        <p:spPr>
          <a:xfrm>
            <a:off x="7461171" y="949523"/>
            <a:ext cx="2375892" cy="212646"/>
          </a:xfrm>
          <a:prstGeom prst="rect">
            <a:avLst/>
          </a:prstGeom>
          <a:noFill/>
          <a:ln/>
        </p:spPr>
        <p:txBody>
          <a:bodyPr wrap="none" lIns="0" tIns="0" rIns="0" bIns="0" rtlCol="0" anchor="t"/>
          <a:lstStyle/>
          <a:p>
            <a:pPr algn="l" indent="0" marL="0">
              <a:lnSpc>
                <a:spcPts val="1650"/>
              </a:lnSpc>
              <a:buNone/>
            </a:pPr>
            <a:r>
              <a:rPr lang="en-US" sz="1300" b="1" dirty="0">
                <a:solidFill>
                  <a:srgbClr val="333F70"/>
                </a:solidFill>
                <a:latin typeface="Unbounded Bold" pitchFamily="34" charset="0"/>
                <a:ea typeface="Unbounded Bold" pitchFamily="34" charset="-122"/>
                <a:cs typeface="Unbounded Bold" pitchFamily="34" charset="-120"/>
              </a:rPr>
              <a:t>Quality Improvements</a:t>
            </a:r>
            <a:endParaRPr lang="en-US" sz="1300" dirty="0"/>
          </a:p>
        </p:txBody>
      </p:sp>
      <p:sp>
        <p:nvSpPr>
          <p:cNvPr id="17" name="Shape 12"/>
          <p:cNvSpPr/>
          <p:nvPr/>
        </p:nvSpPr>
        <p:spPr>
          <a:xfrm>
            <a:off x="7461171" y="1346359"/>
            <a:ext cx="6259116" cy="141684"/>
          </a:xfrm>
          <a:prstGeom prst="roundRect">
            <a:avLst>
              <a:gd name="adj" fmla="val 33620"/>
            </a:avLst>
          </a:prstGeom>
          <a:solidFill>
            <a:srgbClr val="D6F5EE"/>
          </a:solidFill>
          <a:ln w="7620">
            <a:solidFill>
              <a:srgbClr val="BCDBD4"/>
            </a:solidFill>
            <a:prstDash val="solid"/>
          </a:ln>
        </p:spPr>
      </p:sp>
      <p:sp>
        <p:nvSpPr>
          <p:cNvPr id="18" name="Shape 13"/>
          <p:cNvSpPr/>
          <p:nvPr/>
        </p:nvSpPr>
        <p:spPr>
          <a:xfrm>
            <a:off x="7461171" y="1346359"/>
            <a:ext cx="5633204" cy="141684"/>
          </a:xfrm>
          <a:prstGeom prst="roundRect">
            <a:avLst>
              <a:gd name="adj" fmla="val 33620"/>
            </a:avLst>
          </a:prstGeom>
          <a:solidFill>
            <a:srgbClr val="26A688"/>
          </a:solidFill>
          <a:ln/>
        </p:spPr>
      </p:sp>
      <p:sp>
        <p:nvSpPr>
          <p:cNvPr id="19" name="Text 14"/>
          <p:cNvSpPr/>
          <p:nvPr/>
        </p:nvSpPr>
        <p:spPr>
          <a:xfrm>
            <a:off x="13805297" y="1346359"/>
            <a:ext cx="435888" cy="141684"/>
          </a:xfrm>
          <a:prstGeom prst="rect">
            <a:avLst/>
          </a:prstGeom>
          <a:noFill/>
          <a:ln/>
        </p:spPr>
        <p:txBody>
          <a:bodyPr wrap="none" lIns="0" tIns="0" rIns="0" bIns="0" rtlCol="0" anchor="t"/>
          <a:lstStyle/>
          <a:p>
            <a:pPr algn="l" indent="0" marL="0">
              <a:lnSpc>
                <a:spcPts val="1100"/>
              </a:lnSpc>
              <a:buNone/>
            </a:pPr>
            <a:r>
              <a:rPr lang="en-US" sz="1100" b="1" dirty="0">
                <a:solidFill>
                  <a:srgbClr val="333F70"/>
                </a:solidFill>
                <a:latin typeface="Unbounded Bold" pitchFamily="34" charset="0"/>
                <a:ea typeface="Unbounded Bold" pitchFamily="34" charset="-122"/>
                <a:cs typeface="Unbounded Bold" pitchFamily="34" charset="-120"/>
              </a:rPr>
              <a:t>90%</a:t>
            </a:r>
            <a:endParaRPr lang="en-US" sz="1100" dirty="0"/>
          </a:p>
        </p:txBody>
      </p:sp>
      <p:sp>
        <p:nvSpPr>
          <p:cNvPr id="20" name="Text 15"/>
          <p:cNvSpPr/>
          <p:nvPr/>
        </p:nvSpPr>
        <p:spPr>
          <a:xfrm>
            <a:off x="7461171" y="1629728"/>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333F70"/>
                </a:solidFill>
                <a:latin typeface="Unbounded Bold" pitchFamily="34" charset="0"/>
                <a:ea typeface="Unbounded Bold" pitchFamily="34" charset="-122"/>
                <a:cs typeface="Unbounded Bold" pitchFamily="34" charset="-120"/>
              </a:rPr>
              <a:t>Test Coverage</a:t>
            </a:r>
            <a:endParaRPr lang="en-US" sz="1100" dirty="0"/>
          </a:p>
        </p:txBody>
      </p:sp>
      <p:sp>
        <p:nvSpPr>
          <p:cNvPr id="21" name="Text 16"/>
          <p:cNvSpPr/>
          <p:nvPr/>
        </p:nvSpPr>
        <p:spPr>
          <a:xfrm>
            <a:off x="7461171" y="1920240"/>
            <a:ext cx="6780014" cy="181451"/>
          </a:xfrm>
          <a:prstGeom prst="rect">
            <a:avLst/>
          </a:prstGeom>
          <a:noFill/>
          <a:ln/>
        </p:spPr>
        <p:txBody>
          <a:bodyPr wrap="none" lIns="0" tIns="0" rIns="0" bIns="0" rtlCol="0" anchor="t"/>
          <a:lstStyle/>
          <a:p>
            <a:pPr algn="l" indent="0" marL="0">
              <a:lnSpc>
                <a:spcPts val="1400"/>
              </a:lnSpc>
              <a:buNone/>
            </a:pPr>
            <a:r>
              <a:rPr lang="en-US" sz="850" dirty="0">
                <a:solidFill>
                  <a:srgbClr val="333F70"/>
                </a:solidFill>
                <a:latin typeface="Open Sans" pitchFamily="34" charset="0"/>
                <a:ea typeface="Open Sans" pitchFamily="34" charset="-122"/>
                <a:cs typeface="Open Sans" pitchFamily="34" charset="-120"/>
              </a:rPr>
              <a:t>Across all projects</a:t>
            </a:r>
            <a:endParaRPr lang="en-US" sz="850" dirty="0"/>
          </a:p>
        </p:txBody>
      </p:sp>
      <p:sp>
        <p:nvSpPr>
          <p:cNvPr id="22" name="Shape 17"/>
          <p:cNvSpPr/>
          <p:nvPr/>
        </p:nvSpPr>
        <p:spPr>
          <a:xfrm>
            <a:off x="7461171" y="2385179"/>
            <a:ext cx="6259116" cy="141684"/>
          </a:xfrm>
          <a:prstGeom prst="roundRect">
            <a:avLst>
              <a:gd name="adj" fmla="val 33620"/>
            </a:avLst>
          </a:prstGeom>
          <a:solidFill>
            <a:srgbClr val="D6F5EE"/>
          </a:solidFill>
          <a:ln w="7620">
            <a:solidFill>
              <a:srgbClr val="BCDBD4"/>
            </a:solidFill>
            <a:prstDash val="solid"/>
          </a:ln>
        </p:spPr>
      </p:sp>
      <p:sp>
        <p:nvSpPr>
          <p:cNvPr id="23" name="Shape 18"/>
          <p:cNvSpPr/>
          <p:nvPr/>
        </p:nvSpPr>
        <p:spPr>
          <a:xfrm>
            <a:off x="7461171" y="2385179"/>
            <a:ext cx="3755469" cy="141684"/>
          </a:xfrm>
          <a:prstGeom prst="roundRect">
            <a:avLst>
              <a:gd name="adj" fmla="val 33620"/>
            </a:avLst>
          </a:prstGeom>
          <a:solidFill>
            <a:srgbClr val="26A688"/>
          </a:solidFill>
          <a:ln/>
        </p:spPr>
      </p:sp>
      <p:sp>
        <p:nvSpPr>
          <p:cNvPr id="24" name="Text 19"/>
          <p:cNvSpPr/>
          <p:nvPr/>
        </p:nvSpPr>
        <p:spPr>
          <a:xfrm>
            <a:off x="13805297" y="2385179"/>
            <a:ext cx="435888" cy="141684"/>
          </a:xfrm>
          <a:prstGeom prst="rect">
            <a:avLst/>
          </a:prstGeom>
          <a:noFill/>
          <a:ln/>
        </p:spPr>
        <p:txBody>
          <a:bodyPr wrap="none" lIns="0" tIns="0" rIns="0" bIns="0" rtlCol="0" anchor="t"/>
          <a:lstStyle/>
          <a:p>
            <a:pPr algn="l" indent="0" marL="0">
              <a:lnSpc>
                <a:spcPts val="1100"/>
              </a:lnSpc>
              <a:buNone/>
            </a:pPr>
            <a:r>
              <a:rPr lang="en-US" sz="1100" b="1" dirty="0">
                <a:solidFill>
                  <a:srgbClr val="333F70"/>
                </a:solidFill>
                <a:latin typeface="Unbounded Bold" pitchFamily="34" charset="0"/>
                <a:ea typeface="Unbounded Bold" pitchFamily="34" charset="-122"/>
                <a:cs typeface="Unbounded Bold" pitchFamily="34" charset="-120"/>
              </a:rPr>
              <a:t>60%</a:t>
            </a:r>
            <a:endParaRPr lang="en-US" sz="1100" dirty="0"/>
          </a:p>
        </p:txBody>
      </p:sp>
      <p:sp>
        <p:nvSpPr>
          <p:cNvPr id="25" name="Text 20"/>
          <p:cNvSpPr/>
          <p:nvPr/>
        </p:nvSpPr>
        <p:spPr>
          <a:xfrm>
            <a:off x="7461171" y="2668548"/>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333F70"/>
                </a:solidFill>
                <a:latin typeface="Unbounded Bold" pitchFamily="34" charset="0"/>
                <a:ea typeface="Unbounded Bold" pitchFamily="34" charset="-122"/>
                <a:cs typeface="Unbounded Bold" pitchFamily="34" charset="-120"/>
              </a:rPr>
              <a:t>Issue Reduction</a:t>
            </a:r>
            <a:endParaRPr lang="en-US" sz="1100" dirty="0"/>
          </a:p>
        </p:txBody>
      </p:sp>
      <p:sp>
        <p:nvSpPr>
          <p:cNvPr id="26" name="Text 21"/>
          <p:cNvSpPr/>
          <p:nvPr/>
        </p:nvSpPr>
        <p:spPr>
          <a:xfrm>
            <a:off x="7461171" y="2959060"/>
            <a:ext cx="6780014" cy="181451"/>
          </a:xfrm>
          <a:prstGeom prst="rect">
            <a:avLst/>
          </a:prstGeom>
          <a:noFill/>
          <a:ln/>
        </p:spPr>
        <p:txBody>
          <a:bodyPr wrap="none" lIns="0" tIns="0" rIns="0" bIns="0" rtlCol="0" anchor="t"/>
          <a:lstStyle/>
          <a:p>
            <a:pPr algn="l" indent="0" marL="0">
              <a:lnSpc>
                <a:spcPts val="1400"/>
              </a:lnSpc>
              <a:buNone/>
            </a:pPr>
            <a:r>
              <a:rPr lang="en-US" sz="850" dirty="0">
                <a:solidFill>
                  <a:srgbClr val="333F70"/>
                </a:solidFill>
                <a:latin typeface="Open Sans" pitchFamily="34" charset="0"/>
                <a:ea typeface="Open Sans" pitchFamily="34" charset="-122"/>
                <a:cs typeface="Open Sans" pitchFamily="34" charset="-120"/>
              </a:rPr>
              <a:t>Fewer production problems</a:t>
            </a:r>
            <a:endParaRPr lang="en-US" sz="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359098"/>
            <a:ext cx="11988165" cy="708779"/>
          </a:xfrm>
          <a:prstGeom prst="rect">
            <a:avLst/>
          </a:prstGeom>
          <a:noFill/>
          <a:ln/>
        </p:spPr>
        <p:txBody>
          <a:bodyPr wrap="none" lIns="0" tIns="0" rIns="0" bIns="0" rtlCol="0" anchor="t"/>
          <a:lstStyle/>
          <a:p>
            <a:pPr algn="l"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Beyond Speed: Strategic Benefits</a:t>
            </a:r>
            <a:endParaRPr lang="en-US" sz="4450" dirty="0"/>
          </a:p>
        </p:txBody>
      </p:sp>
      <p:pic>
        <p:nvPicPr>
          <p:cNvPr id="3" name="Image 0" descr="preencoded.png">    </p:cNvPr>
          <p:cNvPicPr>
            <a:picLocks noChangeAspect="1"/>
          </p:cNvPicPr>
          <p:nvPr/>
        </p:nvPicPr>
        <p:blipFill>
          <a:blip r:embed="rId1"/>
          <a:stretch>
            <a:fillRect/>
          </a:stretch>
        </p:blipFill>
        <p:spPr>
          <a:xfrm>
            <a:off x="793790" y="2521506"/>
            <a:ext cx="680442" cy="680442"/>
          </a:xfrm>
          <a:prstGeom prst="rect">
            <a:avLst/>
          </a:prstGeom>
        </p:spPr>
      </p:pic>
      <p:sp>
        <p:nvSpPr>
          <p:cNvPr id="4" name="Text 1"/>
          <p:cNvSpPr/>
          <p:nvPr/>
        </p:nvSpPr>
        <p:spPr>
          <a:xfrm>
            <a:off x="1757720" y="2712839"/>
            <a:ext cx="5228511"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100% Standards Compliance</a:t>
            </a:r>
            <a:endParaRPr lang="en-US" sz="2200" dirty="0"/>
          </a:p>
        </p:txBody>
      </p:sp>
      <p:sp>
        <p:nvSpPr>
          <p:cNvPr id="5" name="Text 2"/>
          <p:cNvSpPr/>
          <p:nvPr/>
        </p:nvSpPr>
        <p:spPr>
          <a:xfrm>
            <a:off x="1757720" y="3203258"/>
            <a:ext cx="5415677"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Automatic adherence to JIRA ticket standards and conventional commit guidelines ensures consistency across all projects and teams.</a:t>
            </a:r>
            <a:endParaRPr lang="en-US" sz="1750" dirty="0"/>
          </a:p>
        </p:txBody>
      </p:sp>
      <p:pic>
        <p:nvPicPr>
          <p:cNvPr id="6" name="Image 1" descr="preencoded.png">    </p:cNvPr>
          <p:cNvPicPr>
            <a:picLocks noChangeAspect="1"/>
          </p:cNvPicPr>
          <p:nvPr/>
        </p:nvPicPr>
        <p:blipFill>
          <a:blip r:embed="rId2"/>
          <a:stretch>
            <a:fillRect/>
          </a:stretch>
        </p:blipFill>
        <p:spPr>
          <a:xfrm>
            <a:off x="7456884" y="2521506"/>
            <a:ext cx="680442" cy="680442"/>
          </a:xfrm>
          <a:prstGeom prst="rect">
            <a:avLst/>
          </a:prstGeom>
        </p:spPr>
      </p:pic>
      <p:sp>
        <p:nvSpPr>
          <p:cNvPr id="7" name="Text 3"/>
          <p:cNvSpPr/>
          <p:nvPr/>
        </p:nvSpPr>
        <p:spPr>
          <a:xfrm>
            <a:off x="8420814" y="2712839"/>
            <a:ext cx="5415796" cy="708660"/>
          </a:xfrm>
          <a:prstGeom prst="rect">
            <a:avLst/>
          </a:prstGeom>
          <a:noFill/>
          <a:ln/>
        </p:spPr>
        <p:txBody>
          <a:bodyPr wrap="squar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Perfect Documentation Alignment</a:t>
            </a:r>
            <a:endParaRPr lang="en-US" sz="2200" dirty="0"/>
          </a:p>
        </p:txBody>
      </p:sp>
      <p:sp>
        <p:nvSpPr>
          <p:cNvPr id="8" name="Text 4"/>
          <p:cNvSpPr/>
          <p:nvPr/>
        </p:nvSpPr>
        <p:spPr>
          <a:xfrm>
            <a:off x="8420814" y="3557587"/>
            <a:ext cx="5415796"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Requirements from Confluence translate directly into code implementation with full traceability and zero information loss.</a:t>
            </a:r>
            <a:endParaRPr lang="en-US" sz="1750" dirty="0"/>
          </a:p>
        </p:txBody>
      </p:sp>
      <p:pic>
        <p:nvPicPr>
          <p:cNvPr id="9" name="Image 2" descr="preencoded.png">    </p:cNvPr>
          <p:cNvPicPr>
            <a:picLocks noChangeAspect="1"/>
          </p:cNvPicPr>
          <p:nvPr/>
        </p:nvPicPr>
        <p:blipFill>
          <a:blip r:embed="rId3"/>
          <a:stretch>
            <a:fillRect/>
          </a:stretch>
        </p:blipFill>
        <p:spPr>
          <a:xfrm>
            <a:off x="793790" y="5099923"/>
            <a:ext cx="680442" cy="680442"/>
          </a:xfrm>
          <a:prstGeom prst="rect">
            <a:avLst/>
          </a:prstGeom>
        </p:spPr>
      </p:pic>
      <p:sp>
        <p:nvSpPr>
          <p:cNvPr id="10" name="Text 5"/>
          <p:cNvSpPr/>
          <p:nvPr/>
        </p:nvSpPr>
        <p:spPr>
          <a:xfrm>
            <a:off x="1757720" y="5291257"/>
            <a:ext cx="4531162"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Growing Knowledge Base</a:t>
            </a:r>
            <a:endParaRPr lang="en-US" sz="2200" dirty="0"/>
          </a:p>
        </p:txBody>
      </p:sp>
      <p:sp>
        <p:nvSpPr>
          <p:cNvPr id="11" name="Text 6"/>
          <p:cNvSpPr/>
          <p:nvPr/>
        </p:nvSpPr>
        <p:spPr>
          <a:xfrm>
            <a:off x="1757720" y="5781675"/>
            <a:ext cx="5415677"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Automatic tracking of problem management tasks builds institutional knowledge, enabling continuous improvement and pattern recognition.</a:t>
            </a:r>
            <a:endParaRPr lang="en-US" sz="1750" dirty="0"/>
          </a:p>
        </p:txBody>
      </p:sp>
      <p:pic>
        <p:nvPicPr>
          <p:cNvPr id="12" name="Image 3" descr="preencoded.png">    </p:cNvPr>
          <p:cNvPicPr>
            <a:picLocks noChangeAspect="1"/>
          </p:cNvPicPr>
          <p:nvPr/>
        </p:nvPicPr>
        <p:blipFill>
          <a:blip r:embed="rId4"/>
          <a:stretch>
            <a:fillRect/>
          </a:stretch>
        </p:blipFill>
        <p:spPr>
          <a:xfrm>
            <a:off x="7456884" y="5099923"/>
            <a:ext cx="680442" cy="680442"/>
          </a:xfrm>
          <a:prstGeom prst="rect">
            <a:avLst/>
          </a:prstGeom>
        </p:spPr>
      </p:pic>
      <p:sp>
        <p:nvSpPr>
          <p:cNvPr id="13" name="Text 7"/>
          <p:cNvSpPr/>
          <p:nvPr/>
        </p:nvSpPr>
        <p:spPr>
          <a:xfrm>
            <a:off x="8420814" y="5291257"/>
            <a:ext cx="3927872"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Elevated Code Quality</a:t>
            </a:r>
            <a:endParaRPr lang="en-US" sz="2200" dirty="0"/>
          </a:p>
        </p:txBody>
      </p:sp>
      <p:sp>
        <p:nvSpPr>
          <p:cNvPr id="14" name="Text 8"/>
          <p:cNvSpPr/>
          <p:nvPr/>
        </p:nvSpPr>
        <p:spPr>
          <a:xfrm>
            <a:off x="8420814" y="5781675"/>
            <a:ext cx="5415796"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Enforced testing standards and automated reviews ensure production-ready code with significantly reduced technical debt.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2025-10-08T11:13:01Z</dcterms:created>
  <dcterms:modified xsi:type="dcterms:W3CDTF">2025-10-08T11:13:01Z</dcterms:modified>
</cp:coreProperties>
</file>